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43"/>
  </p:notesMasterIdLst>
  <p:sldIdLst>
    <p:sldId id="256" r:id="rId2"/>
    <p:sldId id="273" r:id="rId3"/>
    <p:sldId id="269" r:id="rId4"/>
    <p:sldId id="257" r:id="rId5"/>
    <p:sldId id="261" r:id="rId6"/>
    <p:sldId id="260" r:id="rId7"/>
    <p:sldId id="307" r:id="rId8"/>
    <p:sldId id="300" r:id="rId9"/>
    <p:sldId id="275" r:id="rId10"/>
    <p:sldId id="301" r:id="rId11"/>
    <p:sldId id="268" r:id="rId12"/>
    <p:sldId id="278" r:id="rId13"/>
    <p:sldId id="266" r:id="rId14"/>
    <p:sldId id="258" r:id="rId15"/>
    <p:sldId id="271" r:id="rId16"/>
    <p:sldId id="270" r:id="rId17"/>
    <p:sldId id="290" r:id="rId18"/>
    <p:sldId id="292" r:id="rId19"/>
    <p:sldId id="293" r:id="rId20"/>
    <p:sldId id="294" r:id="rId21"/>
    <p:sldId id="295" r:id="rId22"/>
    <p:sldId id="296" r:id="rId23"/>
    <p:sldId id="297" r:id="rId24"/>
    <p:sldId id="298" r:id="rId25"/>
    <p:sldId id="299" r:id="rId26"/>
    <p:sldId id="280" r:id="rId27"/>
    <p:sldId id="281" r:id="rId28"/>
    <p:sldId id="283" r:id="rId29"/>
    <p:sldId id="284" r:id="rId30"/>
    <p:sldId id="285" r:id="rId31"/>
    <p:sldId id="286" r:id="rId32"/>
    <p:sldId id="302" r:id="rId33"/>
    <p:sldId id="288" r:id="rId34"/>
    <p:sldId id="264" r:id="rId35"/>
    <p:sldId id="303" r:id="rId36"/>
    <p:sldId id="304" r:id="rId37"/>
    <p:sldId id="305" r:id="rId38"/>
    <p:sldId id="306" r:id="rId39"/>
    <p:sldId id="274" r:id="rId40"/>
    <p:sldId id="276" r:id="rId41"/>
    <p:sldId id="279" r:id="rId42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5" roundtripDataSignature="AMtx7mg/6qy03WhnqCrVHc2aeH+S+wR1Zg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niela Duarte da Silva Bagatini" initials="DDdSB" lastIdx="4" clrIdx="0">
    <p:extLst>
      <p:ext uri="{19B8F6BF-5375-455C-9EA6-DF929625EA0E}">
        <p15:presenceInfo xmlns:p15="http://schemas.microsoft.com/office/powerpoint/2012/main" userId="Daniela Duarte da Silva Bagatini" providerId="None"/>
      </p:ext>
    </p:extLst>
  </p:cmAuthor>
  <p:cmAuthor id="2" name="Renato dos Santos Machado Júnior" initials="RdSMJ" lastIdx="28" clrIdx="1">
    <p:extLst>
      <p:ext uri="{19B8F6BF-5375-455C-9EA6-DF929625EA0E}">
        <p15:presenceInfo xmlns:p15="http://schemas.microsoft.com/office/powerpoint/2012/main" userId="S::renatosmachado@mx2.unisc.br::4d2f1f72-571c-4d96-b607-87a4c6adfcc6" providerId="AD"/>
      </p:ext>
    </p:extLst>
  </p:cmAuthor>
  <p:cmAuthor id="3" name="Daniela Duarte da Silva Bagatini" initials="DDdSB [2]" lastIdx="25" clrIdx="2">
    <p:extLst>
      <p:ext uri="{19B8F6BF-5375-455C-9EA6-DF929625EA0E}">
        <p15:presenceInfo xmlns:p15="http://schemas.microsoft.com/office/powerpoint/2012/main" userId="S::bagatini@unisc.br::5873b431-6f2b-400c-a157-4e568e9d574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F3F3F"/>
    <a:srgbClr val="CA1F6F"/>
    <a:srgbClr val="FF299A"/>
    <a:srgbClr val="C21E6B"/>
    <a:srgbClr val="C91F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606"/>
    <p:restoredTop sz="94689"/>
  </p:normalViewPr>
  <p:slideViewPr>
    <p:cSldViewPr snapToGrid="0">
      <p:cViewPr varScale="1">
        <p:scale>
          <a:sx n="138" d="100"/>
          <a:sy n="138" d="100"/>
        </p:scale>
        <p:origin x="200" y="24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customschemas.google.com/relationships/presentationmetadata" Target="meta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commentAuthors" Target="commentAuthor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9" name="Google Shape;9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 dirty="0"/>
          </a:p>
        </p:txBody>
      </p:sp>
    </p:spTree>
    <p:extLst>
      <p:ext uri="{BB962C8B-B14F-4D97-AF65-F5344CB8AC3E}">
        <p14:creationId xmlns:p14="http://schemas.microsoft.com/office/powerpoint/2010/main" val="19465075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</a:t>
            </a:r>
            <a:r>
              <a:rPr lang="en-BR" dirty="0"/>
              <a:t>or que foi importante?</a:t>
            </a:r>
          </a:p>
        </p:txBody>
      </p:sp>
    </p:spTree>
    <p:extLst>
      <p:ext uri="{BB962C8B-B14F-4D97-AF65-F5344CB8AC3E}">
        <p14:creationId xmlns:p14="http://schemas.microsoft.com/office/powerpoint/2010/main" val="1893749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 dirty="0"/>
          </a:p>
        </p:txBody>
      </p:sp>
    </p:spTree>
    <p:extLst>
      <p:ext uri="{BB962C8B-B14F-4D97-AF65-F5344CB8AC3E}">
        <p14:creationId xmlns:p14="http://schemas.microsoft.com/office/powerpoint/2010/main" val="28776162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BR" dirty="0"/>
              <a:t>Alterar gif</a:t>
            </a:r>
          </a:p>
        </p:txBody>
      </p:sp>
    </p:spTree>
    <p:extLst>
      <p:ext uri="{BB962C8B-B14F-4D97-AF65-F5344CB8AC3E}">
        <p14:creationId xmlns:p14="http://schemas.microsoft.com/office/powerpoint/2010/main" val="30086691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 dirty="0"/>
          </a:p>
        </p:txBody>
      </p:sp>
    </p:spTree>
    <p:extLst>
      <p:ext uri="{BB962C8B-B14F-4D97-AF65-F5344CB8AC3E}">
        <p14:creationId xmlns:p14="http://schemas.microsoft.com/office/powerpoint/2010/main" val="25076049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 dirty="0"/>
          </a:p>
        </p:txBody>
      </p:sp>
    </p:spTree>
    <p:extLst>
      <p:ext uri="{BB962C8B-B14F-4D97-AF65-F5344CB8AC3E}">
        <p14:creationId xmlns:p14="http://schemas.microsoft.com/office/powerpoint/2010/main" val="22627987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 dirty="0"/>
          </a:p>
        </p:txBody>
      </p:sp>
    </p:spTree>
    <p:extLst>
      <p:ext uri="{BB962C8B-B14F-4D97-AF65-F5344CB8AC3E}">
        <p14:creationId xmlns:p14="http://schemas.microsoft.com/office/powerpoint/2010/main" val="6125623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9" name="Google Shape;9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414587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9" name="Google Shape;9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0455583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 dirty="0"/>
          </a:p>
        </p:txBody>
      </p:sp>
    </p:spTree>
    <p:extLst>
      <p:ext uri="{BB962C8B-B14F-4D97-AF65-F5344CB8AC3E}">
        <p14:creationId xmlns:p14="http://schemas.microsoft.com/office/powerpoint/2010/main" val="21642736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 dirty="0"/>
          </a:p>
        </p:txBody>
      </p:sp>
    </p:spTree>
    <p:extLst>
      <p:ext uri="{BB962C8B-B14F-4D97-AF65-F5344CB8AC3E}">
        <p14:creationId xmlns:p14="http://schemas.microsoft.com/office/powerpoint/2010/main" val="400042527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 dirty="0"/>
          </a:p>
        </p:txBody>
      </p:sp>
    </p:spTree>
    <p:extLst>
      <p:ext uri="{BB962C8B-B14F-4D97-AF65-F5344CB8AC3E}">
        <p14:creationId xmlns:p14="http://schemas.microsoft.com/office/powerpoint/2010/main" val="299584069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 dirty="0"/>
          </a:p>
        </p:txBody>
      </p:sp>
    </p:spTree>
    <p:extLst>
      <p:ext uri="{BB962C8B-B14F-4D97-AF65-F5344CB8AC3E}">
        <p14:creationId xmlns:p14="http://schemas.microsoft.com/office/powerpoint/2010/main" val="20213370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A gente </a:t>
            </a:r>
            <a:r>
              <a:rPr lang="pt-BR" dirty="0" err="1"/>
              <a:t>ta</a:t>
            </a:r>
            <a:r>
              <a:rPr lang="pt-BR" dirty="0"/>
              <a:t> interessado em trabalhar com uma aplicação de interface de usuário adaptativa, com intuito de melhorar a acessibilidade na web, por isso trouxemos o boto.</a:t>
            </a:r>
            <a:endParaRPr dirty="0"/>
          </a:p>
        </p:txBody>
      </p:sp>
      <p:sp>
        <p:nvSpPr>
          <p:cNvPr id="107" name="Google Shape;10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101580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7" name="Google Shape;10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 dirty="0"/>
          </a:p>
        </p:txBody>
      </p:sp>
    </p:spTree>
    <p:extLst>
      <p:ext uri="{BB962C8B-B14F-4D97-AF65-F5344CB8AC3E}">
        <p14:creationId xmlns:p14="http://schemas.microsoft.com/office/powerpoint/2010/main" val="35207673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BR" dirty="0">
                <a:solidFill>
                  <a:srgbClr val="CA1F6F"/>
                </a:solidFill>
              </a:rPr>
              <a:t>Principais áreas da EXPERIENCIA DO USUÁRIO</a:t>
            </a:r>
          </a:p>
          <a:p>
            <a:r>
              <a:rPr lang="en-BR" dirty="0">
                <a:solidFill>
                  <a:srgbClr val="CA1F6F"/>
                </a:solidFill>
              </a:rPr>
              <a:t>DUAS ÁREAS IMPORTANTES</a:t>
            </a:r>
          </a:p>
        </p:txBody>
      </p:sp>
    </p:spTree>
    <p:extLst>
      <p:ext uri="{BB962C8B-B14F-4D97-AF65-F5344CB8AC3E}">
        <p14:creationId xmlns:p14="http://schemas.microsoft.com/office/powerpoint/2010/main" val="32570010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 dirty="0"/>
          </a:p>
        </p:txBody>
      </p:sp>
    </p:spTree>
    <p:extLst>
      <p:ext uri="{BB962C8B-B14F-4D97-AF65-F5344CB8AC3E}">
        <p14:creationId xmlns:p14="http://schemas.microsoft.com/office/powerpoint/2010/main" val="31276359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 dirty="0"/>
          </a:p>
        </p:txBody>
      </p:sp>
    </p:spTree>
    <p:extLst>
      <p:ext uri="{BB962C8B-B14F-4D97-AF65-F5344CB8AC3E}">
        <p14:creationId xmlns:p14="http://schemas.microsoft.com/office/powerpoint/2010/main" val="10468800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 dirty="0"/>
          </a:p>
        </p:txBody>
      </p:sp>
    </p:spTree>
    <p:extLst>
      <p:ext uri="{BB962C8B-B14F-4D97-AF65-F5344CB8AC3E}">
        <p14:creationId xmlns:p14="http://schemas.microsoft.com/office/powerpoint/2010/main" val="23897440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lide de Título" type="title">
  <p:cSld name="TITLE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4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8000"/>
              <a:buFont typeface="Calibri"/>
              <a:buNone/>
              <a:defRPr sz="800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400"/>
              <a:buNone/>
              <a:defRPr sz="2400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ctr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cxnSp>
        <p:nvCxnSpPr>
          <p:cNvPr id="22" name="Google Shape;22;p4"/>
          <p:cNvCxnSpPr/>
          <p:nvPr/>
        </p:nvCxnSpPr>
        <p:spPr>
          <a:xfrm>
            <a:off x="1207658" y="4343400"/>
            <a:ext cx="987552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Texto Vertical" type="vertTx">
  <p:cSld name="VERTICAL_TEXT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body" idx="1"/>
          </p:nvPr>
        </p:nvSpPr>
        <p:spPr>
          <a:xfrm rot="5400000">
            <a:off x="4114800" y="-1171786"/>
            <a:ext cx="4023360" cy="100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0" rIns="4570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exto e Título Vertical" type="vertTitleAndTx">
  <p:cSld name="VERTICAL_TITLE_AND_VERTICAL_TEXT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14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14"/>
          <p:cNvSpPr txBox="1">
            <a:spLocks noGrp="1"/>
          </p:cNvSpPr>
          <p:nvPr>
            <p:ph type="title"/>
          </p:nvPr>
        </p:nvSpPr>
        <p:spPr>
          <a:xfrm rot="5400000">
            <a:off x="7159401" y="1977801"/>
            <a:ext cx="575989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4"/>
          <p:cNvSpPr txBox="1">
            <a:spLocks noGrp="1"/>
          </p:cNvSpPr>
          <p:nvPr>
            <p:ph type="body" idx="1"/>
          </p:nvPr>
        </p:nvSpPr>
        <p:spPr>
          <a:xfrm rot="5400000">
            <a:off x="1825401" y="-574899"/>
            <a:ext cx="575989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0" rIns="4570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94" name="Google Shape;94;p14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4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4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nteúdo" type="obj">
  <p:cSld name="OBJEC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abeçalho da Seção" type="secHead">
  <p:cSld name="SECTION_HEADER">
    <p:bg>
      <p:bgPr>
        <a:solidFill>
          <a:schemeClr val="lt1"/>
        </a:soli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6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8000"/>
              <a:buFont typeface="Calibri"/>
              <a:buNone/>
              <a:defRPr sz="8000" b="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400"/>
              <a:buNone/>
              <a:defRPr sz="2400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cxnSp>
        <p:nvCxnSpPr>
          <p:cNvPr id="37" name="Google Shape;37;p6"/>
          <p:cNvCxnSpPr/>
          <p:nvPr/>
        </p:nvCxnSpPr>
        <p:spPr>
          <a:xfrm>
            <a:off x="1207658" y="4343400"/>
            <a:ext cx="987552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uas Partes de Conteúdo" type="twoObj">
  <p:cSld name="TWO_OBJECT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1"/>
          </p:nvPr>
        </p:nvSpPr>
        <p:spPr>
          <a:xfrm>
            <a:off x="1097278" y="1845734"/>
            <a:ext cx="4937760" cy="402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body" idx="2"/>
          </p:nvPr>
        </p:nvSpPr>
        <p:spPr>
          <a:xfrm>
            <a:off x="6217920" y="1845735"/>
            <a:ext cx="4937760" cy="402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ção" type="twoTxTwoObj">
  <p:cSld name="TWO_OBJECTS_WITH_TEXT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 sz="2000" b="0" cap="none">
                <a:solidFill>
                  <a:schemeClr val="dk2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8" name="Google Shape;48;p8"/>
          <p:cNvSpPr txBox="1">
            <a:spLocks noGrp="1"/>
          </p:cNvSpPr>
          <p:nvPr>
            <p:ph type="body" idx="2"/>
          </p:nvPr>
        </p:nvSpPr>
        <p:spPr>
          <a:xfrm>
            <a:off x="1097280" y="2582334"/>
            <a:ext cx="4937760" cy="33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49" name="Google Shape;49;p8"/>
          <p:cNvSpPr txBox="1">
            <a:spLocks noGrp="1"/>
          </p:cNvSpPr>
          <p:nvPr>
            <p:ph type="body" idx="3"/>
          </p:nvPr>
        </p:nvSpPr>
        <p:spPr>
          <a:xfrm>
            <a:off x="6217920" y="1846052"/>
            <a:ext cx="4937760" cy="736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 sz="2000" b="0" cap="none">
                <a:solidFill>
                  <a:schemeClr val="dk2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0" name="Google Shape;50;p8"/>
          <p:cNvSpPr txBox="1">
            <a:spLocks noGrp="1"/>
          </p:cNvSpPr>
          <p:nvPr>
            <p:ph type="body" idx="4"/>
          </p:nvPr>
        </p:nvSpPr>
        <p:spPr>
          <a:xfrm>
            <a:off x="6217920" y="2582334"/>
            <a:ext cx="4937760" cy="33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mente Título" type="titleOnly">
  <p:cSld name="TITLE_ONLY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Em branco" type="blank">
  <p:cSld name="BLANK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0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10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10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0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nteúdo com Legenda" type="objTx">
  <p:cSld name="OBJECT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1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11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11"/>
          <p:cNvSpPr txBox="1"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alibri"/>
              <a:buNone/>
              <a:defRPr sz="3600" b="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1"/>
          <p:cNvSpPr txBox="1">
            <a:spLocks noGrp="1"/>
          </p:cNvSpPr>
          <p:nvPr>
            <p:ph type="body" idx="1"/>
          </p:nvPr>
        </p:nvSpPr>
        <p:spPr>
          <a:xfrm>
            <a:off x="4800600" y="731520"/>
            <a:ext cx="6492240" cy="52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2"/>
          </p:nvPr>
        </p:nvSpPr>
        <p:spPr>
          <a:xfrm>
            <a:off x="457200" y="2926080"/>
            <a:ext cx="3200400" cy="3379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FFFFFF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465512" y="6459785"/>
            <a:ext cx="26185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4800600" y="6459785"/>
            <a:ext cx="4648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05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105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105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105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105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105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105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105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105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Imagem com Legenda" type="picTx">
  <p:cSld name="PICTURE_WITH_CAPTION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2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alibri"/>
              <a:buNone/>
              <a:defRPr sz="3600" b="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>
            <a:spLocks noGrp="1"/>
          </p:cNvSpPr>
          <p:nvPr>
            <p:ph type="pic" idx="2"/>
          </p:nvPr>
        </p:nvSpPr>
        <p:spPr>
          <a:xfrm>
            <a:off x="15" y="0"/>
            <a:ext cx="12191985" cy="4915076"/>
          </a:xfrm>
          <a:prstGeom prst="rect">
            <a:avLst/>
          </a:prstGeom>
          <a:solidFill>
            <a:srgbClr val="D7D0C0"/>
          </a:solidFill>
          <a:ln>
            <a:noFill/>
          </a:ln>
        </p:spPr>
        <p:txBody>
          <a:bodyPr spcFirstLastPara="1" wrap="square" lIns="457200" tIns="457200" rIns="0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libri"/>
              <a:buNone/>
              <a:defRPr sz="32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alibri"/>
              <a:buNone/>
              <a:defRPr sz="2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libri"/>
              <a:buNone/>
              <a:defRPr sz="2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body" idx="1"/>
          </p:nvPr>
        </p:nvSpPr>
        <p:spPr>
          <a:xfrm>
            <a:off x="1097280" y="5907024"/>
            <a:ext cx="10113264" cy="594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FFFFFF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7;p3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8;p3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  <a:defRPr sz="4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" name="Google Shape;9;p3"/>
          <p:cNvSpPr txBox="1"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marR="0" lvl="0" indent="-355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 "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  <a:defRPr sz="1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3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" name="Google Shape;11;p3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3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cxnSp>
        <p:nvCxnSpPr>
          <p:cNvPr id="13" name="Google Shape;13;p3"/>
          <p:cNvCxnSpPr/>
          <p:nvPr/>
        </p:nvCxnSpPr>
        <p:spPr>
          <a:xfrm>
            <a:off x="1193532" y="1737845"/>
            <a:ext cx="996696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GIF"/><Relationship Id="rId4" Type="http://schemas.openxmlformats.org/officeDocument/2006/relationships/image" Target="../media/image22.GI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GI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9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0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1.jp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"/>
          <p:cNvSpPr txBox="1">
            <a:spLocks noGrp="1"/>
          </p:cNvSpPr>
          <p:nvPr>
            <p:ph type="ctrTitle"/>
          </p:nvPr>
        </p:nvSpPr>
        <p:spPr>
          <a:xfrm>
            <a:off x="1136823" y="1273283"/>
            <a:ext cx="10004653" cy="20102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8000"/>
              <a:buFont typeface="Calibri"/>
              <a:buNone/>
            </a:pPr>
            <a:r>
              <a:rPr lang="pt-BR" sz="4400" dirty="0"/>
              <a:t>MELHORANDO A ACESSIBILIDADE DAS INTERFACES </a:t>
            </a:r>
            <a:r>
              <a:rPr lang="pt-BR" sz="4400" i="1" dirty="0"/>
              <a:t>WEB</a:t>
            </a:r>
            <a:r>
              <a:rPr lang="pt-BR" sz="4400" dirty="0"/>
              <a:t> COM O USO DO </a:t>
            </a:r>
            <a:r>
              <a:rPr lang="pt-BR" sz="4400" dirty="0">
                <a:solidFill>
                  <a:schemeClr val="tx1"/>
                </a:solidFill>
              </a:rPr>
              <a:t>BOTO</a:t>
            </a:r>
          </a:p>
        </p:txBody>
      </p:sp>
      <p:sp>
        <p:nvSpPr>
          <p:cNvPr id="102" name="Google Shape;102;p1"/>
          <p:cNvSpPr txBox="1">
            <a:spLocks noGrp="1"/>
          </p:cNvSpPr>
          <p:nvPr>
            <p:ph type="subTitle" idx="1"/>
          </p:nvPr>
        </p:nvSpPr>
        <p:spPr>
          <a:xfrm>
            <a:off x="1136823" y="3301149"/>
            <a:ext cx="9531176" cy="2015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ct val="100000"/>
              <a:buNone/>
            </a:pPr>
            <a:r>
              <a:rPr lang="pt-BR" dirty="0"/>
              <a:t>Renato dos Santos Machado Junior</a:t>
            </a:r>
          </a:p>
          <a:p>
            <a:pPr marL="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ct val="100000"/>
              <a:buNone/>
            </a:pPr>
            <a:r>
              <a:rPr lang="pt-BR" dirty="0"/>
              <a:t>Engenharia de Computação</a:t>
            </a:r>
          </a:p>
          <a:p>
            <a:pPr marL="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ct val="100000"/>
              <a:buNone/>
            </a:pPr>
            <a:r>
              <a:rPr lang="pt-BR" dirty="0"/>
              <a:t>Orientadora: Profa. Dra. Daniela Duarte da Silva </a:t>
            </a:r>
            <a:r>
              <a:rPr lang="pt-BR" dirty="0" err="1"/>
              <a:t>Bagatini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ct val="100000"/>
              <a:buNone/>
            </a:pPr>
            <a:r>
              <a:rPr lang="pt-BR" dirty="0"/>
              <a:t>Departamento de Engenharias, Arquitetura e Computação</a:t>
            </a:r>
            <a:endParaRPr dirty="0"/>
          </a:p>
        </p:txBody>
      </p:sp>
      <p:pic>
        <p:nvPicPr>
          <p:cNvPr id="104" name="Google Shape;104;p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73539" y="105857"/>
            <a:ext cx="3575350" cy="85682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327149D-6371-F530-CAE8-6AAFF4885A08}"/>
              </a:ext>
            </a:extLst>
          </p:cNvPr>
          <p:cNvSpPr/>
          <p:nvPr/>
        </p:nvSpPr>
        <p:spPr>
          <a:xfrm>
            <a:off x="-1" y="6329350"/>
            <a:ext cx="12192001" cy="510988"/>
          </a:xfrm>
          <a:prstGeom prst="rect">
            <a:avLst/>
          </a:prstGeom>
          <a:solidFill>
            <a:srgbClr val="FF299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29FAF72-C936-1B75-9258-B4E07B2F2F70}"/>
              </a:ext>
            </a:extLst>
          </p:cNvPr>
          <p:cNvSpPr/>
          <p:nvPr/>
        </p:nvSpPr>
        <p:spPr>
          <a:xfrm>
            <a:off x="0" y="6400800"/>
            <a:ext cx="12192001" cy="457200"/>
          </a:xfrm>
          <a:prstGeom prst="rect">
            <a:avLst/>
          </a:prstGeom>
          <a:solidFill>
            <a:srgbClr val="C91F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pic>
        <p:nvPicPr>
          <p:cNvPr id="6" name="Picture 5" descr="A pink dolphin with a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B0836AAF-F9DD-C136-D8BF-28C6468843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53770" y="5904568"/>
            <a:ext cx="849563" cy="849563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50B618-12CB-AEAB-D28A-4AA4A9B7B0C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1</a:t>
            </a:fld>
            <a:endParaRPr lang="pt-BR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817E36-FD3D-4796-AE52-D698F194C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Fundamentação teórica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01DC50E-A5DA-4D3D-BD94-56667F678B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</p:spPr>
        <p:txBody>
          <a:bodyPr>
            <a:normAutofit/>
          </a:bodyPr>
          <a:lstStyle/>
          <a:p>
            <a:pPr marL="114300" indent="0" algn="just">
              <a:buNone/>
            </a:pPr>
            <a:r>
              <a:rPr lang="pt-BR" b="1" dirty="0">
                <a:solidFill>
                  <a:schemeClr val="bg1"/>
                </a:solidFill>
                <a:highlight>
                  <a:srgbClr val="CA1F6F"/>
                </a:highlight>
              </a:rPr>
              <a:t> Extensão para navegador:</a:t>
            </a:r>
          </a:p>
          <a:p>
            <a:pPr algn="just">
              <a:buClr>
                <a:srgbClr val="CA1F6F"/>
              </a:buClr>
              <a:buFont typeface="Arial" panose="020B0604020202020204" pitchFamily="34" charset="0"/>
              <a:buChar char="•"/>
            </a:pPr>
            <a:r>
              <a:rPr lang="pt-BR" dirty="0"/>
              <a:t>Adicionam ou adaptam algo na página (MOZILLA, 2022)</a:t>
            </a:r>
          </a:p>
          <a:p>
            <a:pPr algn="just">
              <a:buClr>
                <a:srgbClr val="CA1F6F"/>
              </a:buClr>
              <a:buFont typeface="Arial" panose="020B0604020202020204" pitchFamily="34" charset="0"/>
              <a:buChar char="•"/>
            </a:pPr>
            <a:r>
              <a:rPr lang="pt-BR" dirty="0"/>
              <a:t>Servem para </a:t>
            </a:r>
            <a:r>
              <a:rPr lang="pt-BR" b="1" dirty="0">
                <a:solidFill>
                  <a:srgbClr val="CA1F6F"/>
                </a:solidFill>
              </a:rPr>
              <a:t>personalizar</a:t>
            </a:r>
            <a:r>
              <a:rPr lang="pt-BR" dirty="0"/>
              <a:t> a experiência de navegação</a:t>
            </a:r>
          </a:p>
          <a:p>
            <a:pPr algn="just">
              <a:buClr>
                <a:srgbClr val="CA1F6F"/>
              </a:buClr>
              <a:buFont typeface="Arial" panose="020B0604020202020204" pitchFamily="34" charset="0"/>
              <a:buChar char="•"/>
            </a:pPr>
            <a:r>
              <a:rPr lang="pt-BR" dirty="0"/>
              <a:t>Desenvolvimento em </a:t>
            </a:r>
            <a:r>
              <a:rPr lang="pt-BR" b="1" dirty="0">
                <a:solidFill>
                  <a:srgbClr val="CA1F6F"/>
                </a:solidFill>
              </a:rPr>
              <a:t>dois módulos</a:t>
            </a:r>
            <a:r>
              <a:rPr lang="pt-BR" dirty="0"/>
              <a:t>:</a:t>
            </a:r>
          </a:p>
          <a:p>
            <a:pPr lvl="1" algn="just">
              <a:buClr>
                <a:srgbClr val="CA1F6F"/>
              </a:buClr>
              <a:buFont typeface="Arial" panose="020B0604020202020204" pitchFamily="34" charset="0"/>
              <a:buChar char="•"/>
            </a:pPr>
            <a:r>
              <a:rPr lang="pt-BR" dirty="0"/>
              <a:t>Manipulação de elementos</a:t>
            </a:r>
          </a:p>
          <a:p>
            <a:pPr lvl="1" algn="just">
              <a:buClr>
                <a:srgbClr val="CA1F6F"/>
              </a:buClr>
              <a:buFont typeface="Arial" panose="020B0604020202020204" pitchFamily="34" charset="0"/>
              <a:buChar char="•"/>
            </a:pPr>
            <a:r>
              <a:rPr lang="pt-BR" dirty="0"/>
              <a:t>Interface da extensão</a:t>
            </a:r>
          </a:p>
          <a:p>
            <a:pPr algn="just">
              <a:buClr>
                <a:srgbClr val="CA1F6F"/>
              </a:buClr>
              <a:buFont typeface="Arial" panose="020B0604020202020204" pitchFamily="34" charset="0"/>
              <a:buChar char="•"/>
            </a:pPr>
            <a:r>
              <a:rPr lang="pt-BR" dirty="0"/>
              <a:t>Possuem</a:t>
            </a:r>
            <a:r>
              <a:rPr lang="pt-BR" b="1" dirty="0">
                <a:solidFill>
                  <a:srgbClr val="CA1F6F"/>
                </a:solidFill>
              </a:rPr>
              <a:t> um propósito </a:t>
            </a:r>
            <a:r>
              <a:rPr lang="pt-BR" dirty="0"/>
              <a:t>bem definido (GOOGLE, 2018)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D27E04E-8C63-C3D2-FA17-1D67B11639E1}"/>
              </a:ext>
            </a:extLst>
          </p:cNvPr>
          <p:cNvSpPr/>
          <p:nvPr/>
        </p:nvSpPr>
        <p:spPr>
          <a:xfrm>
            <a:off x="-1" y="6329350"/>
            <a:ext cx="12192001" cy="510988"/>
          </a:xfrm>
          <a:prstGeom prst="rect">
            <a:avLst/>
          </a:prstGeom>
          <a:solidFill>
            <a:srgbClr val="FF299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539B7F5-D6EA-B02E-92B5-5420DA94BC8D}"/>
              </a:ext>
            </a:extLst>
          </p:cNvPr>
          <p:cNvSpPr/>
          <p:nvPr/>
        </p:nvSpPr>
        <p:spPr>
          <a:xfrm>
            <a:off x="0" y="6400800"/>
            <a:ext cx="12192001" cy="457200"/>
          </a:xfrm>
          <a:prstGeom prst="rect">
            <a:avLst/>
          </a:prstGeom>
          <a:solidFill>
            <a:srgbClr val="C91F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pic>
        <p:nvPicPr>
          <p:cNvPr id="6" name="Picture 5" descr="A pink dolphin with a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6D6DCF60-175E-8702-1871-5483EA79A4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53770" y="5904568"/>
            <a:ext cx="849563" cy="849563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E64A294-CB5E-FBB8-D1D1-C46BB2B3DF7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851610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BEAFAB-1039-46BB-B07E-AE0251C7B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Fundamentação teórica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63BC239-D7D4-D54A-78BB-A78932A78C15}"/>
              </a:ext>
            </a:extLst>
          </p:cNvPr>
          <p:cNvSpPr/>
          <p:nvPr/>
        </p:nvSpPr>
        <p:spPr>
          <a:xfrm>
            <a:off x="-1" y="6329350"/>
            <a:ext cx="12192001" cy="510988"/>
          </a:xfrm>
          <a:prstGeom prst="rect">
            <a:avLst/>
          </a:prstGeom>
          <a:solidFill>
            <a:srgbClr val="FF299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EC9DF0E-6582-7683-C769-102A456C843C}"/>
              </a:ext>
            </a:extLst>
          </p:cNvPr>
          <p:cNvSpPr/>
          <p:nvPr/>
        </p:nvSpPr>
        <p:spPr>
          <a:xfrm>
            <a:off x="0" y="6400800"/>
            <a:ext cx="12192001" cy="457200"/>
          </a:xfrm>
          <a:prstGeom prst="rect">
            <a:avLst/>
          </a:prstGeom>
          <a:solidFill>
            <a:srgbClr val="C91F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pic>
        <p:nvPicPr>
          <p:cNvPr id="3" name="Picture 2" descr="A pink dolphin with a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903D8B10-0695-DD4E-BEAA-4E31FAF2F2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53770" y="5904568"/>
            <a:ext cx="849563" cy="849563"/>
          </a:xfrm>
          <a:prstGeom prst="rect">
            <a:avLst/>
          </a:prstGeom>
        </p:spPr>
      </p:pic>
      <p:sp>
        <p:nvSpPr>
          <p:cNvPr id="12" name="Espaço Reservado para Texto 2">
            <a:extLst>
              <a:ext uri="{FF2B5EF4-FFF2-40B4-BE49-F238E27FC236}">
                <a16:creationId xmlns:a16="http://schemas.microsoft.com/office/drawing/2014/main" id="{69B3461B-D8D3-1837-2DA5-07E6644FD3D4}"/>
              </a:ext>
            </a:extLst>
          </p:cNvPr>
          <p:cNvSpPr txBox="1">
            <a:spLocks/>
          </p:cNvSpPr>
          <p:nvPr/>
        </p:nvSpPr>
        <p:spPr>
          <a:xfrm>
            <a:off x="7503172" y="5276043"/>
            <a:ext cx="2500172" cy="407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 fontScale="85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 "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  <a:defRPr sz="1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8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14300" indent="0" algn="ctr">
              <a:buFont typeface="Calibri"/>
              <a:buNone/>
            </a:pPr>
            <a:r>
              <a:rPr lang="pt-BR" sz="1600" dirty="0"/>
              <a:t>Fonte: Souza e </a:t>
            </a:r>
            <a:r>
              <a:rPr lang="pt-BR" sz="1600" dirty="0" err="1"/>
              <a:t>Bagatini</a:t>
            </a:r>
            <a:r>
              <a:rPr lang="pt-BR" sz="1600" dirty="0"/>
              <a:t> (2020)</a:t>
            </a:r>
          </a:p>
        </p:txBody>
      </p:sp>
      <p:sp>
        <p:nvSpPr>
          <p:cNvPr id="18" name="Espaço Reservado para Texto 2">
            <a:extLst>
              <a:ext uri="{FF2B5EF4-FFF2-40B4-BE49-F238E27FC236}">
                <a16:creationId xmlns:a16="http://schemas.microsoft.com/office/drawing/2014/main" id="{E16A2B2F-A4B7-7704-3716-A04D0C0B92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4998720" cy="4023360"/>
          </a:xfrm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pt-BR" b="1" dirty="0">
                <a:solidFill>
                  <a:schemeClr val="bg1"/>
                </a:solidFill>
                <a:highlight>
                  <a:srgbClr val="CA1F6F"/>
                </a:highlight>
              </a:rPr>
              <a:t> Boto:</a:t>
            </a:r>
          </a:p>
          <a:p>
            <a:pPr>
              <a:buClr>
                <a:srgbClr val="CA1F6F"/>
              </a:buClr>
              <a:buFont typeface="Arial" panose="020B0604020202020204" pitchFamily="34" charset="0"/>
              <a:buChar char="•"/>
            </a:pPr>
            <a:r>
              <a:rPr lang="pt-BR" dirty="0"/>
              <a:t>Possibilita </a:t>
            </a:r>
            <a:r>
              <a:rPr lang="pt-BR" b="1" dirty="0">
                <a:solidFill>
                  <a:srgbClr val="CA1F6F"/>
                </a:solidFill>
              </a:rPr>
              <a:t>melhorar a navegação</a:t>
            </a:r>
            <a:endParaRPr lang="pt-BR" dirty="0"/>
          </a:p>
          <a:p>
            <a:pPr>
              <a:buClr>
                <a:srgbClr val="CA1F6F"/>
              </a:buClr>
              <a:buFont typeface="Arial" panose="020B0604020202020204" pitchFamily="34" charset="0"/>
              <a:buChar char="•"/>
            </a:pPr>
            <a:r>
              <a:rPr lang="pt-BR" b="1" dirty="0">
                <a:solidFill>
                  <a:srgbClr val="CA1F6F"/>
                </a:solidFill>
              </a:rPr>
              <a:t>Adapta</a:t>
            </a:r>
            <a:r>
              <a:rPr lang="pt-BR" dirty="0"/>
              <a:t> páginas </a:t>
            </a:r>
            <a:r>
              <a:rPr lang="pt-BR" b="1" dirty="0">
                <a:solidFill>
                  <a:srgbClr val="CA1F6F"/>
                </a:solidFill>
              </a:rPr>
              <a:t>automaticamente</a:t>
            </a:r>
            <a:r>
              <a:rPr lang="pt-BR" dirty="0"/>
              <a:t> de acordo </a:t>
            </a:r>
            <a:r>
              <a:rPr lang="pt-BR" b="1" dirty="0">
                <a:solidFill>
                  <a:srgbClr val="CA1F6F"/>
                </a:solidFill>
              </a:rPr>
              <a:t>com o perfil do usuário</a:t>
            </a:r>
            <a:endParaRPr lang="pt-BR" dirty="0"/>
          </a:p>
          <a:p>
            <a:pPr>
              <a:buClr>
                <a:srgbClr val="CA1F6F"/>
              </a:buClr>
              <a:buFont typeface="Arial" panose="020B0604020202020204" pitchFamily="34" charset="0"/>
              <a:buChar char="•"/>
            </a:pPr>
            <a:r>
              <a:rPr lang="pt-BR" dirty="0"/>
              <a:t>Busca </a:t>
            </a:r>
            <a:r>
              <a:rPr lang="pt-BR" b="1" dirty="0">
                <a:solidFill>
                  <a:srgbClr val="CA1F6F"/>
                </a:solidFill>
              </a:rPr>
              <a:t>auxiliar desenvolvedores</a:t>
            </a:r>
            <a:endParaRPr lang="pt-BR" dirty="0"/>
          </a:p>
          <a:p>
            <a:pPr>
              <a:buClr>
                <a:srgbClr val="CA1F6F"/>
              </a:buClr>
              <a:buFont typeface="Arial" panose="020B0604020202020204" pitchFamily="34" charset="0"/>
              <a:buChar char="•"/>
            </a:pPr>
            <a:r>
              <a:rPr lang="pt-BR" dirty="0"/>
              <a:t>Permite configurações manuais</a:t>
            </a:r>
          </a:p>
          <a:p>
            <a:pPr>
              <a:buClr>
                <a:srgbClr val="CA1F6F"/>
              </a:buClr>
              <a:buFont typeface="Arial" panose="020B0604020202020204" pitchFamily="34" charset="0"/>
              <a:buChar char="•"/>
            </a:pPr>
            <a:endParaRPr lang="pt-BR" dirty="0"/>
          </a:p>
        </p:txBody>
      </p:sp>
      <p:pic>
        <p:nvPicPr>
          <p:cNvPr id="19" name="Picture 18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82EF30C2-4A0D-7B63-7EEC-2CDF170413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836" y="2162142"/>
            <a:ext cx="4804844" cy="3113901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23D749-A0A5-B2DD-7B83-B6967A30165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771427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BEAFAB-1039-46BB-B07E-AE0251C7B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Fundamentação teórica</a:t>
            </a:r>
          </a:p>
        </p:txBody>
      </p:sp>
      <p:pic>
        <p:nvPicPr>
          <p:cNvPr id="6" name="Picture 5" descr="Timeline&#10;&#10;Description automatically generated">
            <a:extLst>
              <a:ext uri="{FF2B5EF4-FFF2-40B4-BE49-F238E27FC236}">
                <a16:creationId xmlns:a16="http://schemas.microsoft.com/office/drawing/2014/main" id="{9AACA291-4231-7D02-E075-18B4CC4F1A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2202604"/>
            <a:ext cx="3173799" cy="2918037"/>
          </a:xfrm>
          <a:prstGeom prst="rect">
            <a:avLst/>
          </a:prstGeom>
        </p:spPr>
      </p:pic>
      <p:pic>
        <p:nvPicPr>
          <p:cNvPr id="7" name="Picture 6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6DFEC0FA-7080-915F-341C-FB3AA06525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9177" y="2946069"/>
            <a:ext cx="1941982" cy="2918037"/>
          </a:xfrm>
          <a:prstGeom prst="rect">
            <a:avLst/>
          </a:prstGeom>
        </p:spPr>
      </p:pic>
      <p:pic>
        <p:nvPicPr>
          <p:cNvPr id="8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2C73963-A843-B99E-0A7E-77824F1C9C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9258" y="2202604"/>
            <a:ext cx="3306422" cy="291803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63BC239-D7D4-D54A-78BB-A78932A78C15}"/>
              </a:ext>
            </a:extLst>
          </p:cNvPr>
          <p:cNvSpPr/>
          <p:nvPr/>
        </p:nvSpPr>
        <p:spPr>
          <a:xfrm>
            <a:off x="-1" y="6329350"/>
            <a:ext cx="12192001" cy="510988"/>
          </a:xfrm>
          <a:prstGeom prst="rect">
            <a:avLst/>
          </a:prstGeom>
          <a:solidFill>
            <a:srgbClr val="FF299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EC9DF0E-6582-7683-C769-102A456C843C}"/>
              </a:ext>
            </a:extLst>
          </p:cNvPr>
          <p:cNvSpPr/>
          <p:nvPr/>
        </p:nvSpPr>
        <p:spPr>
          <a:xfrm>
            <a:off x="0" y="6400800"/>
            <a:ext cx="12192001" cy="457200"/>
          </a:xfrm>
          <a:prstGeom prst="rect">
            <a:avLst/>
          </a:prstGeom>
          <a:solidFill>
            <a:srgbClr val="C91F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pic>
        <p:nvPicPr>
          <p:cNvPr id="3" name="Picture 2" descr="A pink dolphin with a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903D8B10-0695-DD4E-BEAA-4E31FAF2F2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53770" y="5904568"/>
            <a:ext cx="849563" cy="849563"/>
          </a:xfrm>
          <a:prstGeom prst="rect">
            <a:avLst/>
          </a:prstGeom>
        </p:spPr>
      </p:pic>
      <p:sp>
        <p:nvSpPr>
          <p:cNvPr id="11" name="Espaço Reservado para Texto 2">
            <a:extLst>
              <a:ext uri="{FF2B5EF4-FFF2-40B4-BE49-F238E27FC236}">
                <a16:creationId xmlns:a16="http://schemas.microsoft.com/office/drawing/2014/main" id="{E49BCB09-1633-471F-AFA6-074F9DB24D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04428" y="5886505"/>
            <a:ext cx="2610772" cy="407120"/>
          </a:xfrm>
        </p:spPr>
        <p:txBody>
          <a:bodyPr>
            <a:normAutofit fontScale="85000" lnSpcReduction="20000"/>
          </a:bodyPr>
          <a:lstStyle/>
          <a:p>
            <a:pPr marL="114300" indent="0" algn="ctr">
              <a:buNone/>
            </a:pPr>
            <a:r>
              <a:rPr lang="pt-BR" sz="1600" dirty="0"/>
              <a:t>Fonte: Gabriel (2022)</a:t>
            </a:r>
          </a:p>
        </p:txBody>
      </p:sp>
      <p:sp>
        <p:nvSpPr>
          <p:cNvPr id="12" name="Espaço Reservado para Texto 2">
            <a:extLst>
              <a:ext uri="{FF2B5EF4-FFF2-40B4-BE49-F238E27FC236}">
                <a16:creationId xmlns:a16="http://schemas.microsoft.com/office/drawing/2014/main" id="{69B3461B-D8D3-1837-2DA5-07E6644FD3D4}"/>
              </a:ext>
            </a:extLst>
          </p:cNvPr>
          <p:cNvSpPr txBox="1">
            <a:spLocks/>
          </p:cNvSpPr>
          <p:nvPr/>
        </p:nvSpPr>
        <p:spPr>
          <a:xfrm>
            <a:off x="8200779" y="5114315"/>
            <a:ext cx="2500172" cy="407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 fontScale="85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 "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  <a:defRPr sz="1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8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14300" indent="0" algn="ctr">
              <a:buFont typeface="Calibri"/>
              <a:buNone/>
            </a:pPr>
            <a:r>
              <a:rPr lang="pt-BR" sz="1600" dirty="0"/>
              <a:t>Fonte: Google (2019)</a:t>
            </a:r>
          </a:p>
        </p:txBody>
      </p:sp>
      <p:sp>
        <p:nvSpPr>
          <p:cNvPr id="13" name="Espaço Reservado para Texto 2">
            <a:extLst>
              <a:ext uri="{FF2B5EF4-FFF2-40B4-BE49-F238E27FC236}">
                <a16:creationId xmlns:a16="http://schemas.microsoft.com/office/drawing/2014/main" id="{2B7AB072-647D-59FF-C274-A01C824361F5}"/>
              </a:ext>
            </a:extLst>
          </p:cNvPr>
          <p:cNvSpPr txBox="1">
            <a:spLocks/>
          </p:cNvSpPr>
          <p:nvPr/>
        </p:nvSpPr>
        <p:spPr>
          <a:xfrm>
            <a:off x="1262127" y="5114315"/>
            <a:ext cx="2753819" cy="407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 fontScale="85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 "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  <a:defRPr sz="1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8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14300" indent="0" algn="ctr">
              <a:buFont typeface="Calibri"/>
              <a:buNone/>
            </a:pPr>
            <a:r>
              <a:rPr lang="pt-BR" sz="1600" dirty="0"/>
              <a:t>Fonte: </a:t>
            </a:r>
            <a:r>
              <a:rPr lang="pt-BR" sz="1600" dirty="0" err="1"/>
              <a:t>Guiselin</a:t>
            </a:r>
            <a:r>
              <a:rPr lang="pt-BR" sz="1600" dirty="0"/>
              <a:t> (2022)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883832-975F-02C5-47DC-42EE096093A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88421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1511A1B2-7889-B08D-B2C8-DC842FA1BCD7}"/>
              </a:ext>
            </a:extLst>
          </p:cNvPr>
          <p:cNvGrpSpPr/>
          <p:nvPr/>
        </p:nvGrpSpPr>
        <p:grpSpPr>
          <a:xfrm>
            <a:off x="4404031" y="1217334"/>
            <a:ext cx="7354161" cy="4791710"/>
            <a:chOff x="4210050" y="1471931"/>
            <a:chExt cx="7354161" cy="4791710"/>
          </a:xfrm>
        </p:grpSpPr>
        <p:pic>
          <p:nvPicPr>
            <p:cNvPr id="3" name="Picture 2" descr="Graphical user interface, text, application&#10;&#10;Description automatically generated">
              <a:extLst>
                <a:ext uri="{FF2B5EF4-FFF2-40B4-BE49-F238E27FC236}">
                  <a16:creationId xmlns:a16="http://schemas.microsoft.com/office/drawing/2014/main" id="{38E0FD31-5A8B-7C23-2655-4A9539FB17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2514"/>
            <a:stretch/>
          </p:blipFill>
          <p:spPr>
            <a:xfrm>
              <a:off x="4210050" y="1471931"/>
              <a:ext cx="3677080" cy="4791710"/>
            </a:xfrm>
            <a:prstGeom prst="rect">
              <a:avLst/>
            </a:prstGeom>
          </p:spPr>
        </p:pic>
        <p:pic>
          <p:nvPicPr>
            <p:cNvPr id="5" name="Picture 4" descr="Graphical user interface, text, application&#10;&#10;Description automatically generated">
              <a:extLst>
                <a:ext uri="{FF2B5EF4-FFF2-40B4-BE49-F238E27FC236}">
                  <a16:creationId xmlns:a16="http://schemas.microsoft.com/office/drawing/2014/main" id="{2463780A-C9C7-BF6B-D708-1FB4B0E94B2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530" b="2730"/>
            <a:stretch/>
          </p:blipFill>
          <p:spPr>
            <a:xfrm>
              <a:off x="7887130" y="1471932"/>
              <a:ext cx="3677080" cy="2783810"/>
            </a:xfrm>
            <a:prstGeom prst="rect">
              <a:avLst/>
            </a:prstGeom>
          </p:spPr>
        </p:pic>
        <p:pic>
          <p:nvPicPr>
            <p:cNvPr id="7" name="Picture 6" descr="Graphical user interface, text, application&#10;&#10;Description automatically generated">
              <a:extLst>
                <a:ext uri="{FF2B5EF4-FFF2-40B4-BE49-F238E27FC236}">
                  <a16:creationId xmlns:a16="http://schemas.microsoft.com/office/drawing/2014/main" id="{37A5424A-0B2C-84D1-7F13-B5C1FF5059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530" t="95824"/>
            <a:stretch/>
          </p:blipFill>
          <p:spPr>
            <a:xfrm>
              <a:off x="7887130" y="6144126"/>
              <a:ext cx="3677080" cy="119515"/>
            </a:xfrm>
            <a:prstGeom prst="rect">
              <a:avLst/>
            </a:prstGeom>
          </p:spPr>
        </p:pic>
        <p:pic>
          <p:nvPicPr>
            <p:cNvPr id="9" name="Picture 8" descr="Graphical user interface, text, application&#10;&#10;Description automatically generated">
              <a:extLst>
                <a:ext uri="{FF2B5EF4-FFF2-40B4-BE49-F238E27FC236}">
                  <a16:creationId xmlns:a16="http://schemas.microsoft.com/office/drawing/2014/main" id="{A05051B6-7B1A-6D4D-2154-C8ECB82355D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96651" t="7821" r="4"/>
            <a:stretch/>
          </p:blipFill>
          <p:spPr>
            <a:xfrm>
              <a:off x="11438021" y="3625516"/>
              <a:ext cx="126190" cy="2638125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6B4428AB-04D3-2C2C-5611-D866E59E779D}"/>
              </a:ext>
            </a:extLst>
          </p:cNvPr>
          <p:cNvSpPr txBox="1"/>
          <p:nvPr/>
        </p:nvSpPr>
        <p:spPr>
          <a:xfrm>
            <a:off x="4404033" y="896892"/>
            <a:ext cx="64194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4300" indent="0">
              <a:buNone/>
            </a:pPr>
            <a:r>
              <a:rPr lang="pt-BR" sz="1600" dirty="0">
                <a:solidFill>
                  <a:srgbClr val="C91F6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Etapa 1				 Etapa 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13C507-C564-E1A5-F1B3-6F719DA3B4D0}"/>
              </a:ext>
            </a:extLst>
          </p:cNvPr>
          <p:cNvSpPr/>
          <p:nvPr/>
        </p:nvSpPr>
        <p:spPr>
          <a:xfrm>
            <a:off x="3909" y="0"/>
            <a:ext cx="4106981" cy="6858000"/>
          </a:xfrm>
          <a:prstGeom prst="rect">
            <a:avLst/>
          </a:prstGeom>
          <a:solidFill>
            <a:srgbClr val="FF299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791FDB7-0C9E-7984-E809-67A1F34BC670}"/>
              </a:ext>
            </a:extLst>
          </p:cNvPr>
          <p:cNvSpPr/>
          <p:nvPr/>
        </p:nvSpPr>
        <p:spPr>
          <a:xfrm>
            <a:off x="0" y="0"/>
            <a:ext cx="4047344" cy="6858000"/>
          </a:xfrm>
          <a:prstGeom prst="rect">
            <a:avLst/>
          </a:prstGeom>
          <a:solidFill>
            <a:srgbClr val="C91F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sp>
        <p:nvSpPr>
          <p:cNvPr id="21" name="Título 1">
            <a:extLst>
              <a:ext uri="{FF2B5EF4-FFF2-40B4-BE49-F238E27FC236}">
                <a16:creationId xmlns:a16="http://schemas.microsoft.com/office/drawing/2014/main" id="{EA7855CF-4091-7F72-A026-B202259BDE50}"/>
              </a:ext>
            </a:extLst>
          </p:cNvPr>
          <p:cNvSpPr txBox="1">
            <a:spLocks/>
          </p:cNvSpPr>
          <p:nvPr/>
        </p:nvSpPr>
        <p:spPr>
          <a:xfrm>
            <a:off x="-2" y="1788381"/>
            <a:ext cx="4047344" cy="1640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alibri"/>
              <a:buNone/>
              <a:defRPr sz="3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dirty="0">
                <a:solidFill>
                  <a:schemeClr val="bg1"/>
                </a:solidFill>
              </a:rPr>
              <a:t>Metodologia</a:t>
            </a:r>
          </a:p>
        </p:txBody>
      </p:sp>
      <p:sp>
        <p:nvSpPr>
          <p:cNvPr id="22" name="Espaço Reservado para Texto 7">
            <a:extLst>
              <a:ext uri="{FF2B5EF4-FFF2-40B4-BE49-F238E27FC236}">
                <a16:creationId xmlns:a16="http://schemas.microsoft.com/office/drawing/2014/main" id="{DA172E57-F4B5-32A7-A39A-F6BBAE257140}"/>
              </a:ext>
            </a:extLst>
          </p:cNvPr>
          <p:cNvSpPr txBox="1">
            <a:spLocks/>
          </p:cNvSpPr>
          <p:nvPr/>
        </p:nvSpPr>
        <p:spPr>
          <a:xfrm>
            <a:off x="-1" y="3429000"/>
            <a:ext cx="4047342" cy="15194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 "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  <a:defRPr sz="1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8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14300" indent="0" algn="ctr">
              <a:buNone/>
            </a:pPr>
            <a:r>
              <a:rPr lang="pt-BR" dirty="0">
                <a:solidFill>
                  <a:schemeClr val="bg1"/>
                </a:solidFill>
              </a:rPr>
              <a:t>Fluxo de trabalho</a:t>
            </a:r>
          </a:p>
        </p:txBody>
      </p:sp>
      <p:pic>
        <p:nvPicPr>
          <p:cNvPr id="4" name="Picture 3" descr="A pink dolphin with a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A085506A-6CA2-8CE1-C7EA-D3175D31E5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5551" y="2729105"/>
            <a:ext cx="401983" cy="401983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8D0044-6EF2-D026-17AA-AA6D96E5B9C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186755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512802-959A-4E0B-8AEE-03EBE6870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Metodologia – Trabalhos relacionados</a:t>
            </a:r>
          </a:p>
        </p:txBody>
      </p:sp>
      <p:graphicFrame>
        <p:nvGraphicFramePr>
          <p:cNvPr id="5" name="Tabela 4">
            <a:extLst>
              <a:ext uri="{FF2B5EF4-FFF2-40B4-BE49-F238E27FC236}">
                <a16:creationId xmlns:a16="http://schemas.microsoft.com/office/drawing/2014/main" id="{DA512A19-6253-4792-88FC-EF09613C72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8549481"/>
              </p:ext>
            </p:extLst>
          </p:nvPr>
        </p:nvGraphicFramePr>
        <p:xfrm>
          <a:off x="605118" y="1852662"/>
          <a:ext cx="11026587" cy="424562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025588">
                  <a:extLst>
                    <a:ext uri="{9D8B030D-6E8A-4147-A177-3AD203B41FA5}">
                      <a16:colId xmlns:a16="http://schemas.microsoft.com/office/drawing/2014/main" val="2315445964"/>
                    </a:ext>
                  </a:extLst>
                </a:gridCol>
                <a:gridCol w="3065446">
                  <a:extLst>
                    <a:ext uri="{9D8B030D-6E8A-4147-A177-3AD203B41FA5}">
                      <a16:colId xmlns:a16="http://schemas.microsoft.com/office/drawing/2014/main" val="3296286128"/>
                    </a:ext>
                  </a:extLst>
                </a:gridCol>
                <a:gridCol w="2024231">
                  <a:extLst>
                    <a:ext uri="{9D8B030D-6E8A-4147-A177-3AD203B41FA5}">
                      <a16:colId xmlns:a16="http://schemas.microsoft.com/office/drawing/2014/main" val="1286464503"/>
                    </a:ext>
                  </a:extLst>
                </a:gridCol>
                <a:gridCol w="2911322">
                  <a:extLst>
                    <a:ext uri="{9D8B030D-6E8A-4147-A177-3AD203B41FA5}">
                      <a16:colId xmlns:a16="http://schemas.microsoft.com/office/drawing/2014/main" val="3185303460"/>
                    </a:ext>
                  </a:extLst>
                </a:gridCol>
              </a:tblGrid>
              <a:tr h="455413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pt-BR" sz="1300" b="1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Trabalho</a:t>
                      </a:r>
                      <a:endParaRPr lang="pt-BR" sz="1300" b="1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Calibri" panose="020F0502020204030204" pitchFamily="34" charset="0"/>
                      </a:endParaRPr>
                    </a:p>
                  </a:txBody>
                  <a:tcPr marL="52771" marR="52771" marT="52771" marB="527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1F6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pt-BR" sz="1300" b="1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Objetivo</a:t>
                      </a:r>
                      <a:endParaRPr lang="pt-BR" sz="1300" b="1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Calibri" panose="020F0502020204030204" pitchFamily="34" charset="0"/>
                      </a:endParaRPr>
                    </a:p>
                  </a:txBody>
                  <a:tcPr marL="52771" marR="52771" marT="52771" marB="527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1F6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pt-BR" sz="1300" b="1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Público-alvo</a:t>
                      </a:r>
                      <a:endParaRPr lang="pt-BR" sz="1300" b="1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Calibri" panose="020F0502020204030204" pitchFamily="34" charset="0"/>
                      </a:endParaRPr>
                    </a:p>
                  </a:txBody>
                  <a:tcPr marL="52771" marR="52771" marT="52771" marB="527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1F6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pt-BR" sz="1300" b="1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Arial" panose="020B0604020202020204" pitchFamily="34" charset="0"/>
                          <a:cs typeface="Calibri" panose="020F0502020204030204" pitchFamily="34" charset="0"/>
                        </a:rPr>
                        <a:t>Temas Abordados</a:t>
                      </a:r>
                    </a:p>
                  </a:txBody>
                  <a:tcPr marL="52771" marR="52771" marT="52771" marB="527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1F6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70513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pt-BR" sz="1300" dirty="0" err="1">
                          <a:solidFill>
                            <a:srgbClr val="3F3F3F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Adaptive</a:t>
                      </a:r>
                      <a:r>
                        <a:rPr lang="pt-BR" sz="1300" dirty="0">
                          <a:solidFill>
                            <a:srgbClr val="3F3F3F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pt-BR" sz="1300" dirty="0" err="1">
                          <a:solidFill>
                            <a:srgbClr val="3F3F3F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user</a:t>
                      </a:r>
                      <a:r>
                        <a:rPr lang="pt-BR" sz="1300" dirty="0">
                          <a:solidFill>
                            <a:srgbClr val="3F3F3F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interfaces </a:t>
                      </a:r>
                      <a:r>
                        <a:rPr lang="pt-BR" sz="1300" dirty="0" err="1">
                          <a:solidFill>
                            <a:srgbClr val="3F3F3F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and</a:t>
                      </a:r>
                      <a:r>
                        <a:rPr lang="pt-BR" sz="1300" dirty="0">
                          <a:solidFill>
                            <a:srgbClr val="3F3F3F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universal </a:t>
                      </a:r>
                      <a:r>
                        <a:rPr lang="pt-BR" sz="1300" dirty="0" err="1">
                          <a:solidFill>
                            <a:srgbClr val="3F3F3F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usability</a:t>
                      </a:r>
                      <a:r>
                        <a:rPr lang="pt-BR" sz="1300" dirty="0">
                          <a:solidFill>
                            <a:srgbClr val="3F3F3F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pt-BR" sz="1300" dirty="0" err="1">
                          <a:solidFill>
                            <a:srgbClr val="3F3F3F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through</a:t>
                      </a:r>
                      <a:r>
                        <a:rPr lang="pt-BR" sz="1300" dirty="0">
                          <a:solidFill>
                            <a:srgbClr val="3F3F3F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pt-BR" sz="1300" dirty="0" err="1">
                          <a:solidFill>
                            <a:srgbClr val="3F3F3F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plasticity</a:t>
                      </a:r>
                      <a:r>
                        <a:rPr lang="pt-BR" sz="1300" dirty="0">
                          <a:solidFill>
                            <a:srgbClr val="3F3F3F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pt-BR" sz="1300" dirty="0" err="1">
                          <a:solidFill>
                            <a:srgbClr val="3F3F3F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of</a:t>
                      </a:r>
                      <a:r>
                        <a:rPr lang="pt-BR" sz="1300" dirty="0">
                          <a:solidFill>
                            <a:srgbClr val="3F3F3F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pt-BR" sz="1300" dirty="0" err="1">
                          <a:solidFill>
                            <a:srgbClr val="3F3F3F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user</a:t>
                      </a:r>
                      <a:r>
                        <a:rPr lang="pt-BR" sz="1300" dirty="0">
                          <a:solidFill>
                            <a:srgbClr val="3F3F3F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interface design</a:t>
                      </a:r>
                    </a:p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pt-BR" sz="1300" dirty="0" err="1">
                          <a:solidFill>
                            <a:srgbClr val="3F3F3F"/>
                          </a:solidFill>
                          <a:effectLst/>
                          <a:latin typeface="Calibri" panose="020F0502020204030204" pitchFamily="34" charset="0"/>
                          <a:ea typeface="Arial" panose="020B0604020202020204" pitchFamily="34" charset="0"/>
                          <a:cs typeface="Calibri" panose="020F0502020204030204" pitchFamily="34" charset="0"/>
                        </a:rPr>
                        <a:t>Miraz</a:t>
                      </a:r>
                      <a:r>
                        <a:rPr lang="pt-BR" sz="1300" dirty="0">
                          <a:solidFill>
                            <a:srgbClr val="3F3F3F"/>
                          </a:solidFill>
                          <a:effectLst/>
                          <a:latin typeface="Calibri" panose="020F0502020204030204" pitchFamily="34" charset="0"/>
                          <a:ea typeface="Arial" panose="020B0604020202020204" pitchFamily="34" charset="0"/>
                          <a:cs typeface="Calibri" panose="020F0502020204030204" pitchFamily="34" charset="0"/>
                        </a:rPr>
                        <a:t>, Ali e </a:t>
                      </a:r>
                      <a:r>
                        <a:rPr lang="pt-BR" sz="1300" dirty="0" err="1">
                          <a:solidFill>
                            <a:srgbClr val="3F3F3F"/>
                          </a:solidFill>
                          <a:effectLst/>
                          <a:latin typeface="Calibri" panose="020F0502020204030204" pitchFamily="34" charset="0"/>
                          <a:ea typeface="Arial" panose="020B0604020202020204" pitchFamily="34" charset="0"/>
                          <a:cs typeface="Calibri" panose="020F0502020204030204" pitchFamily="34" charset="0"/>
                        </a:rPr>
                        <a:t>Excell</a:t>
                      </a:r>
                      <a:r>
                        <a:rPr lang="pt-BR" sz="1300" dirty="0">
                          <a:solidFill>
                            <a:srgbClr val="3F3F3F"/>
                          </a:solidFill>
                          <a:effectLst/>
                          <a:latin typeface="Calibri" panose="020F0502020204030204" pitchFamily="34" charset="0"/>
                          <a:ea typeface="Arial" panose="020B0604020202020204" pitchFamily="34" charset="0"/>
                          <a:cs typeface="Calibri" panose="020F0502020204030204" pitchFamily="34" charset="0"/>
                        </a:rPr>
                        <a:t> (2021)</a:t>
                      </a:r>
                    </a:p>
                  </a:txBody>
                  <a:tcPr marL="52771" marR="52771" marT="52771" marB="527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pt-BR" sz="1300" dirty="0">
                          <a:solidFill>
                            <a:srgbClr val="3F3F3F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Buscar e </a:t>
                      </a:r>
                      <a:r>
                        <a:rPr lang="pt-BR" sz="1300" b="1" dirty="0">
                          <a:solidFill>
                            <a:srgbClr val="CA1F6F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resumir as informações dos últimos 55 anos</a:t>
                      </a:r>
                      <a:r>
                        <a:rPr lang="pt-BR" sz="1300" dirty="0">
                          <a:solidFill>
                            <a:srgbClr val="3F3F3F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que tratam sobre implementação de usabilidade universal que utiliza técnicas de design de </a:t>
                      </a:r>
                      <a:r>
                        <a:rPr lang="pt-BR" sz="1300" b="1" dirty="0">
                          <a:solidFill>
                            <a:srgbClr val="CA1F6F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interface de usuário dinâmica</a:t>
                      </a:r>
                      <a:r>
                        <a:rPr lang="pt-BR" sz="1300" dirty="0">
                          <a:solidFill>
                            <a:srgbClr val="3F3F3F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.</a:t>
                      </a:r>
                      <a:endParaRPr lang="pt-BR" sz="1300" dirty="0">
                        <a:solidFill>
                          <a:srgbClr val="3F3F3F"/>
                        </a:solidFill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Calibri" panose="020F0502020204030204" pitchFamily="34" charset="0"/>
                      </a:endParaRPr>
                    </a:p>
                  </a:txBody>
                  <a:tcPr marL="52771" marR="52771" marT="52771" marB="527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pt-BR" sz="1300" dirty="0">
                          <a:solidFill>
                            <a:srgbClr val="3F3F3F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Pessoas em geral, mas com ênfase nos que possuem interesse em UI dinâmica.</a:t>
                      </a:r>
                      <a:endParaRPr lang="pt-BR" sz="1300" dirty="0">
                        <a:solidFill>
                          <a:srgbClr val="3F3F3F"/>
                        </a:solidFill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Calibri" panose="020F0502020204030204" pitchFamily="34" charset="0"/>
                      </a:endParaRPr>
                    </a:p>
                  </a:txBody>
                  <a:tcPr marL="52771" marR="52771" marT="52771" marB="527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pt-BR" sz="1300" dirty="0">
                          <a:solidFill>
                            <a:srgbClr val="3F3F3F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UI, design de UI dinâmica, plasticidade, </a:t>
                      </a:r>
                      <a:r>
                        <a:rPr lang="pt-BR" sz="1300" b="1" dirty="0">
                          <a:solidFill>
                            <a:srgbClr val="CA1F6F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AUI</a:t>
                      </a:r>
                      <a:r>
                        <a:rPr lang="pt-BR" sz="1300" dirty="0">
                          <a:solidFill>
                            <a:srgbClr val="3F3F3F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, usabilidade universal, design de interação, design inclusivo, design para todos.</a:t>
                      </a:r>
                      <a:endParaRPr lang="pt-BR" sz="1300" dirty="0">
                        <a:solidFill>
                          <a:srgbClr val="3F3F3F"/>
                        </a:solidFill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Calibri" panose="020F0502020204030204" pitchFamily="34" charset="0"/>
                      </a:endParaRPr>
                    </a:p>
                  </a:txBody>
                  <a:tcPr marL="52771" marR="52771" marT="52771" marB="527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5580316"/>
                  </a:ext>
                </a:extLst>
              </a:tr>
              <a:tr h="826628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pt-BR" sz="1300" dirty="0">
                          <a:solidFill>
                            <a:srgbClr val="3F3F3F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 </a:t>
                      </a:r>
                      <a:r>
                        <a:rPr lang="pt-BR" sz="1300" dirty="0" err="1">
                          <a:solidFill>
                            <a:srgbClr val="3F3F3F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Long-Term</a:t>
                      </a:r>
                      <a:r>
                        <a:rPr lang="pt-BR" sz="1300" dirty="0">
                          <a:solidFill>
                            <a:srgbClr val="3F3F3F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pt-BR" sz="1300" dirty="0" err="1">
                          <a:solidFill>
                            <a:srgbClr val="3F3F3F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Evaluation</a:t>
                      </a:r>
                      <a:r>
                        <a:rPr lang="pt-BR" sz="1300" dirty="0">
                          <a:solidFill>
                            <a:srgbClr val="3F3F3F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pt-BR" sz="1300" dirty="0" err="1">
                          <a:solidFill>
                            <a:srgbClr val="3F3F3F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of</a:t>
                      </a:r>
                      <a:r>
                        <a:rPr lang="pt-BR" sz="1300" dirty="0">
                          <a:solidFill>
                            <a:srgbClr val="3F3F3F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pt-BR" sz="1300" dirty="0" err="1">
                          <a:solidFill>
                            <a:srgbClr val="3F3F3F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Adaptive</a:t>
                      </a:r>
                      <a:r>
                        <a:rPr lang="pt-BR" sz="1300" dirty="0">
                          <a:solidFill>
                            <a:srgbClr val="3F3F3F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Interface Design for Mobile Transit </a:t>
                      </a:r>
                      <a:r>
                        <a:rPr lang="pt-BR" sz="1300" dirty="0" err="1">
                          <a:solidFill>
                            <a:srgbClr val="3F3F3F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Information</a:t>
                      </a:r>
                      <a:endParaRPr lang="pt-BR" sz="1300" dirty="0">
                        <a:solidFill>
                          <a:srgbClr val="3F3F3F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pt-BR" sz="1300" dirty="0">
                          <a:solidFill>
                            <a:srgbClr val="3F3F3F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Romero </a:t>
                      </a:r>
                      <a:r>
                        <a:rPr lang="pt-BR" sz="1300" i="1" dirty="0">
                          <a:solidFill>
                            <a:srgbClr val="3F3F3F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et al</a:t>
                      </a:r>
                      <a:r>
                        <a:rPr lang="pt-BR" sz="1300" dirty="0">
                          <a:solidFill>
                            <a:srgbClr val="3F3F3F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. (2020)</a:t>
                      </a:r>
                      <a:endParaRPr lang="pt-BR" sz="1300" dirty="0">
                        <a:solidFill>
                          <a:srgbClr val="3F3F3F"/>
                        </a:solidFill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Calibri" panose="020F0502020204030204" pitchFamily="34" charset="0"/>
                      </a:endParaRPr>
                    </a:p>
                  </a:txBody>
                  <a:tcPr marL="52771" marR="52771" marT="52771" marB="527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pt-BR" sz="1300" dirty="0">
                          <a:solidFill>
                            <a:srgbClr val="3F3F3F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Entender se uma </a:t>
                      </a:r>
                      <a:r>
                        <a:rPr lang="pt-BR" sz="1300" b="1" dirty="0">
                          <a:solidFill>
                            <a:srgbClr val="C91F6F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AUI </a:t>
                      </a:r>
                      <a:r>
                        <a:rPr lang="pt-BR" sz="1300" b="0" dirty="0">
                          <a:solidFill>
                            <a:srgbClr val="3F3F3F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que reduz o esforço de interação</a:t>
                      </a:r>
                      <a:r>
                        <a:rPr lang="pt-BR" sz="1300" dirty="0">
                          <a:solidFill>
                            <a:srgbClr val="3F3F3F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do usuário pode </a:t>
                      </a:r>
                      <a:r>
                        <a:rPr lang="pt-BR" sz="1300" b="1" dirty="0">
                          <a:solidFill>
                            <a:srgbClr val="CA1F6F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melhorar </a:t>
                      </a:r>
                      <a:r>
                        <a:rPr lang="pt-BR" sz="1300" b="0" dirty="0">
                          <a:solidFill>
                            <a:srgbClr val="3F3F3F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sua</a:t>
                      </a:r>
                      <a:r>
                        <a:rPr lang="pt-BR" sz="1300" b="1" dirty="0">
                          <a:solidFill>
                            <a:srgbClr val="CA1F6F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experiência a </a:t>
                      </a:r>
                      <a:r>
                        <a:rPr lang="pt-BR" sz="1300" b="1" i="0" u="none" strike="noStrike" cap="none" dirty="0">
                          <a:solidFill>
                            <a:srgbClr val="CA1F6F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longo</a:t>
                      </a:r>
                      <a:r>
                        <a:rPr lang="pt-BR" sz="1300" b="1" dirty="0">
                          <a:solidFill>
                            <a:srgbClr val="CA1F6F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pt-BR" sz="1300" b="1" i="0" u="none" strike="noStrike" cap="none" dirty="0">
                          <a:solidFill>
                            <a:srgbClr val="CA1F6F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prazo</a:t>
                      </a:r>
                      <a:r>
                        <a:rPr lang="pt-BR" sz="1300" dirty="0">
                          <a:solidFill>
                            <a:srgbClr val="3F3F3F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.</a:t>
                      </a:r>
                      <a:endParaRPr lang="pt-BR" sz="1300" dirty="0">
                        <a:solidFill>
                          <a:srgbClr val="3F3F3F"/>
                        </a:solidFill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Calibri" panose="020F0502020204030204" pitchFamily="34" charset="0"/>
                      </a:endParaRPr>
                    </a:p>
                  </a:txBody>
                  <a:tcPr marL="52771" marR="52771" marT="52771" marB="527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pt-BR" sz="1300" dirty="0">
                          <a:solidFill>
                            <a:srgbClr val="3F3F3F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Pessoas no geral, mas com foco em deficientes visuais.</a:t>
                      </a:r>
                      <a:endParaRPr lang="pt-BR" sz="1300" dirty="0">
                        <a:solidFill>
                          <a:srgbClr val="3F3F3F"/>
                        </a:solidFill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Calibri" panose="020F0502020204030204" pitchFamily="34" charset="0"/>
                      </a:endParaRPr>
                    </a:p>
                  </a:txBody>
                  <a:tcPr marL="52771" marR="52771" marT="52771" marB="527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pt-BR" sz="1300" b="1" dirty="0">
                          <a:solidFill>
                            <a:srgbClr val="CA1F6F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AUI</a:t>
                      </a:r>
                      <a:r>
                        <a:rPr lang="pt-BR" sz="1300" dirty="0">
                          <a:solidFill>
                            <a:srgbClr val="3F3F3F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, sistemas móveis, acessibilidade, transporte.</a:t>
                      </a:r>
                      <a:endParaRPr lang="pt-BR" sz="1300" dirty="0">
                        <a:solidFill>
                          <a:srgbClr val="3F3F3F"/>
                        </a:solidFill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Calibri" panose="020F0502020204030204" pitchFamily="34" charset="0"/>
                      </a:endParaRPr>
                    </a:p>
                  </a:txBody>
                  <a:tcPr marL="52771" marR="52771" marT="52771" marB="527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5563929"/>
                  </a:ext>
                </a:extLst>
              </a:tr>
              <a:tr h="365304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pt-BR" sz="1300" dirty="0">
                          <a:solidFill>
                            <a:srgbClr val="3F3F3F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 Toolkit for Building More </a:t>
                      </a:r>
                      <a:r>
                        <a:rPr lang="pt-BR" sz="1300" dirty="0" err="1">
                          <a:solidFill>
                            <a:srgbClr val="3F3F3F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Adaptable</a:t>
                      </a:r>
                      <a:r>
                        <a:rPr lang="pt-BR" sz="1300" dirty="0">
                          <a:solidFill>
                            <a:srgbClr val="3F3F3F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pt-BR" sz="1300" dirty="0" err="1">
                          <a:solidFill>
                            <a:srgbClr val="3F3F3F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User</a:t>
                      </a:r>
                      <a:r>
                        <a:rPr lang="pt-BR" sz="1300" dirty="0">
                          <a:solidFill>
                            <a:srgbClr val="3F3F3F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Interfaces for Vision-</a:t>
                      </a:r>
                      <a:r>
                        <a:rPr lang="pt-BR" sz="1300" dirty="0" err="1">
                          <a:solidFill>
                            <a:srgbClr val="3F3F3F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impaired</a:t>
                      </a:r>
                      <a:r>
                        <a:rPr lang="pt-BR" sz="1300" dirty="0">
                          <a:solidFill>
                            <a:srgbClr val="3F3F3F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pt-BR" sz="1300" dirty="0" err="1">
                          <a:solidFill>
                            <a:srgbClr val="3F3F3F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Users</a:t>
                      </a:r>
                      <a:endParaRPr lang="pt-BR" sz="1300" dirty="0">
                        <a:solidFill>
                          <a:srgbClr val="3F3F3F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pt-BR" sz="1300" dirty="0" err="1">
                          <a:solidFill>
                            <a:srgbClr val="3F3F3F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Luy</a:t>
                      </a:r>
                      <a:r>
                        <a:rPr lang="pt-BR" sz="1300" dirty="0">
                          <a:solidFill>
                            <a:srgbClr val="3F3F3F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et al. (2021)</a:t>
                      </a:r>
                    </a:p>
                  </a:txBody>
                  <a:tcPr marL="52771" marR="52771" marT="52771" marB="527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pt-BR" sz="1300" dirty="0">
                          <a:solidFill>
                            <a:srgbClr val="3F3F3F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Desenvolver e validar um conjunto de componentes de </a:t>
                      </a:r>
                      <a:r>
                        <a:rPr lang="pt-BR" sz="1300" b="1" dirty="0">
                          <a:solidFill>
                            <a:srgbClr val="CA1F6F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interface web adaptáveis </a:t>
                      </a:r>
                      <a:r>
                        <a:rPr lang="pt-BR" sz="1300" dirty="0">
                          <a:solidFill>
                            <a:srgbClr val="3F3F3F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para usuários com deficiência visual, visando </a:t>
                      </a:r>
                      <a:r>
                        <a:rPr lang="pt-BR" sz="1300" b="1" dirty="0">
                          <a:solidFill>
                            <a:srgbClr val="CA1F6F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melhorar sua acessibilidade</a:t>
                      </a:r>
                      <a:r>
                        <a:rPr lang="pt-BR" sz="1300" dirty="0">
                          <a:solidFill>
                            <a:srgbClr val="3F3F3F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.</a:t>
                      </a:r>
                      <a:endParaRPr lang="pt-BR" sz="1300" dirty="0">
                        <a:solidFill>
                          <a:srgbClr val="3F3F3F"/>
                        </a:solidFill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Calibri" panose="020F0502020204030204" pitchFamily="34" charset="0"/>
                      </a:endParaRPr>
                    </a:p>
                  </a:txBody>
                  <a:tcPr marL="52771" marR="52771" marT="52771" marB="527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pt-BR" sz="1300" dirty="0">
                          <a:solidFill>
                            <a:srgbClr val="3F3F3F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Pessoas no geral, mas com foco em deficientes visuais.</a:t>
                      </a:r>
                      <a:endParaRPr lang="pt-BR" sz="1300" dirty="0">
                        <a:solidFill>
                          <a:srgbClr val="3F3F3F"/>
                        </a:solidFill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Calibri" panose="020F0502020204030204" pitchFamily="34" charset="0"/>
                      </a:endParaRPr>
                    </a:p>
                  </a:txBody>
                  <a:tcPr marL="52771" marR="52771" marT="52771" marB="527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pt-BR" sz="1300" dirty="0">
                          <a:solidFill>
                            <a:srgbClr val="3F3F3F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IHC, </a:t>
                      </a:r>
                      <a:r>
                        <a:rPr lang="pt-BR" sz="1300" b="1" dirty="0">
                          <a:solidFill>
                            <a:srgbClr val="CA1F6F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AUI</a:t>
                      </a:r>
                      <a:r>
                        <a:rPr lang="pt-BR" sz="1300" dirty="0">
                          <a:solidFill>
                            <a:srgbClr val="3F3F3F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, acessibilidade, deficiência visual, UI personalizada.</a:t>
                      </a:r>
                      <a:endParaRPr lang="pt-BR" sz="1300" dirty="0">
                        <a:solidFill>
                          <a:srgbClr val="3F3F3F"/>
                        </a:solidFill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Calibri" panose="020F0502020204030204" pitchFamily="34" charset="0"/>
                      </a:endParaRPr>
                    </a:p>
                  </a:txBody>
                  <a:tcPr marL="52771" marR="52771" marT="52771" marB="527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0960436"/>
                  </a:ext>
                </a:extLst>
              </a:tr>
              <a:tr h="645944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pt-BR" sz="1300" dirty="0">
                          <a:solidFill>
                            <a:srgbClr val="3F3F3F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Melhorando a acessibilidade das interfaces </a:t>
                      </a:r>
                      <a:r>
                        <a:rPr lang="pt-BR" sz="1300" i="1" dirty="0">
                          <a:solidFill>
                            <a:srgbClr val="3F3F3F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web</a:t>
                      </a:r>
                      <a:r>
                        <a:rPr lang="pt-BR" sz="1300" dirty="0">
                          <a:solidFill>
                            <a:srgbClr val="3F3F3F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com o uso do Boto</a:t>
                      </a:r>
                    </a:p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pt-BR" sz="1300" dirty="0">
                          <a:solidFill>
                            <a:srgbClr val="3F3F3F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Machado e </a:t>
                      </a:r>
                      <a:r>
                        <a:rPr lang="pt-BR" sz="1300" dirty="0" err="1">
                          <a:solidFill>
                            <a:srgbClr val="3F3F3F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Bagatini</a:t>
                      </a:r>
                      <a:r>
                        <a:rPr lang="pt-BR" sz="1300" dirty="0">
                          <a:solidFill>
                            <a:srgbClr val="3F3F3F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(2023)</a:t>
                      </a:r>
                    </a:p>
                  </a:txBody>
                  <a:tcPr marL="52771" marR="52771" marT="52771" marB="527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pt-BR" sz="1300" dirty="0">
                          <a:solidFill>
                            <a:srgbClr val="3F3F3F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Identificar e desenvolver novas funcionalidades para a extensão Boto, com o intuito de </a:t>
                      </a:r>
                      <a:r>
                        <a:rPr lang="pt-BR" sz="1300" b="1" dirty="0">
                          <a:solidFill>
                            <a:srgbClr val="CA1F6F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melhorar a acessibilidade </a:t>
                      </a:r>
                      <a:r>
                        <a:rPr lang="pt-BR" sz="1300" dirty="0">
                          <a:solidFill>
                            <a:srgbClr val="3F3F3F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das interfaces web. </a:t>
                      </a:r>
                      <a:endParaRPr lang="pt-BR" sz="1300" dirty="0">
                        <a:solidFill>
                          <a:srgbClr val="3F3F3F"/>
                        </a:solidFill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Calibri" panose="020F0502020204030204" pitchFamily="34" charset="0"/>
                      </a:endParaRPr>
                    </a:p>
                  </a:txBody>
                  <a:tcPr marL="52771" marR="52771" marT="52771" marB="527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pt-BR" sz="1300" dirty="0">
                          <a:solidFill>
                            <a:srgbClr val="3F3F3F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Pessoas no geral, mas com foco em usuários com dificuldades específicas, como visão e motora.</a:t>
                      </a:r>
                      <a:endParaRPr lang="pt-BR" sz="1300" dirty="0">
                        <a:solidFill>
                          <a:srgbClr val="3F3F3F"/>
                        </a:solidFill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Calibri" panose="020F0502020204030204" pitchFamily="34" charset="0"/>
                      </a:endParaRPr>
                    </a:p>
                  </a:txBody>
                  <a:tcPr marL="52771" marR="52771" marT="52771" marB="527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pt-BR" sz="1300" dirty="0">
                          <a:solidFill>
                            <a:srgbClr val="3F3F3F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UX, Usabilidade, Acessibilidade, AUI, Extensão para navegador.</a:t>
                      </a:r>
                      <a:endParaRPr lang="pt-BR" sz="1300" dirty="0">
                        <a:solidFill>
                          <a:srgbClr val="3F3F3F"/>
                        </a:solidFill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Calibri" panose="020F0502020204030204" pitchFamily="34" charset="0"/>
                      </a:endParaRPr>
                    </a:p>
                  </a:txBody>
                  <a:tcPr marL="52771" marR="52771" marT="52771" marB="527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5920262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41A1ECAB-EA63-6A61-2C73-0A34E2363CCA}"/>
              </a:ext>
            </a:extLst>
          </p:cNvPr>
          <p:cNvSpPr/>
          <p:nvPr/>
        </p:nvSpPr>
        <p:spPr>
          <a:xfrm>
            <a:off x="-1" y="6329350"/>
            <a:ext cx="12192001" cy="510988"/>
          </a:xfrm>
          <a:prstGeom prst="rect">
            <a:avLst/>
          </a:prstGeom>
          <a:solidFill>
            <a:srgbClr val="FF299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3E04023-7CF2-6FB5-78E8-48B30343E88F}"/>
              </a:ext>
            </a:extLst>
          </p:cNvPr>
          <p:cNvSpPr/>
          <p:nvPr/>
        </p:nvSpPr>
        <p:spPr>
          <a:xfrm>
            <a:off x="0" y="6400799"/>
            <a:ext cx="12192001" cy="457201"/>
          </a:xfrm>
          <a:prstGeom prst="rect">
            <a:avLst/>
          </a:prstGeom>
          <a:solidFill>
            <a:srgbClr val="C91F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pic>
        <p:nvPicPr>
          <p:cNvPr id="6" name="Picture 5" descr="A pink dolphin with a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A5613432-8900-4A92-7FCF-E7A6FA8B77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53770" y="5904568"/>
            <a:ext cx="849563" cy="849563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C719FAF-A90B-2FCF-5F8D-6F7AC3A94A8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024053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B13C507-C564-E1A5-F1B3-6F719DA3B4D0}"/>
              </a:ext>
            </a:extLst>
          </p:cNvPr>
          <p:cNvSpPr/>
          <p:nvPr/>
        </p:nvSpPr>
        <p:spPr>
          <a:xfrm>
            <a:off x="3909" y="0"/>
            <a:ext cx="4106981" cy="6858000"/>
          </a:xfrm>
          <a:prstGeom prst="rect">
            <a:avLst/>
          </a:prstGeom>
          <a:solidFill>
            <a:srgbClr val="FF299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791FDB7-0C9E-7984-E809-67A1F34BC670}"/>
              </a:ext>
            </a:extLst>
          </p:cNvPr>
          <p:cNvSpPr/>
          <p:nvPr/>
        </p:nvSpPr>
        <p:spPr>
          <a:xfrm>
            <a:off x="0" y="0"/>
            <a:ext cx="4047344" cy="6858000"/>
          </a:xfrm>
          <a:prstGeom prst="rect">
            <a:avLst/>
          </a:prstGeom>
          <a:solidFill>
            <a:srgbClr val="C91F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pic>
        <p:nvPicPr>
          <p:cNvPr id="2" name="Picture 1" descr="A picture containing text, screenshot, font, number&#10;&#10;Description automatically generated">
            <a:extLst>
              <a:ext uri="{FF2B5EF4-FFF2-40B4-BE49-F238E27FC236}">
                <a16:creationId xmlns:a16="http://schemas.microsoft.com/office/drawing/2014/main" id="{FA6D7A4A-6C61-0600-23F9-BE375C1604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2005" y="1138965"/>
            <a:ext cx="7500048" cy="4580069"/>
          </a:xfrm>
          <a:prstGeom prst="rect">
            <a:avLst/>
          </a:prstGeom>
        </p:spPr>
      </p:pic>
      <p:sp>
        <p:nvSpPr>
          <p:cNvPr id="11" name="Espaço Reservado para Texto 2">
            <a:extLst>
              <a:ext uri="{FF2B5EF4-FFF2-40B4-BE49-F238E27FC236}">
                <a16:creationId xmlns:a16="http://schemas.microsoft.com/office/drawing/2014/main" id="{D8315726-9E6D-CD11-EB71-ABF51EFBAA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99749" y="5655106"/>
            <a:ext cx="4924559" cy="522514"/>
          </a:xfrm>
        </p:spPr>
        <p:txBody>
          <a:bodyPr>
            <a:normAutofit/>
          </a:bodyPr>
          <a:lstStyle/>
          <a:p>
            <a:pPr marL="114300" indent="0" algn="ctr">
              <a:buNone/>
            </a:pPr>
            <a:r>
              <a:rPr lang="pt-BR" sz="1600" dirty="0"/>
              <a:t>Fonte: Autores (2023)</a:t>
            </a: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011586A6-32DC-D025-35BF-679EEE0C22E7}"/>
              </a:ext>
            </a:extLst>
          </p:cNvPr>
          <p:cNvSpPr txBox="1">
            <a:spLocks/>
          </p:cNvSpPr>
          <p:nvPr/>
        </p:nvSpPr>
        <p:spPr>
          <a:xfrm>
            <a:off x="-1" y="1788381"/>
            <a:ext cx="4047344" cy="1640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alibri"/>
              <a:buNone/>
              <a:defRPr sz="3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dirty="0">
                <a:solidFill>
                  <a:schemeClr val="bg1"/>
                </a:solidFill>
              </a:rPr>
              <a:t>Aplicação</a:t>
            </a:r>
          </a:p>
        </p:txBody>
      </p:sp>
      <p:sp>
        <p:nvSpPr>
          <p:cNvPr id="5" name="Espaço Reservado para Texto 7">
            <a:extLst>
              <a:ext uri="{FF2B5EF4-FFF2-40B4-BE49-F238E27FC236}">
                <a16:creationId xmlns:a16="http://schemas.microsoft.com/office/drawing/2014/main" id="{7EC689F3-F1B4-8A69-606B-A54E9717B569}"/>
              </a:ext>
            </a:extLst>
          </p:cNvPr>
          <p:cNvSpPr txBox="1">
            <a:spLocks/>
          </p:cNvSpPr>
          <p:nvPr/>
        </p:nvSpPr>
        <p:spPr>
          <a:xfrm>
            <a:off x="0" y="3429000"/>
            <a:ext cx="4047342" cy="15194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 "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  <a:defRPr sz="1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8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14300" indent="0" algn="ctr">
              <a:buNone/>
            </a:pPr>
            <a:r>
              <a:rPr lang="pt-BR" dirty="0">
                <a:solidFill>
                  <a:schemeClr val="bg1"/>
                </a:solidFill>
              </a:rPr>
              <a:t>Fluxo de funcionamento</a:t>
            </a:r>
          </a:p>
        </p:txBody>
      </p:sp>
      <p:pic>
        <p:nvPicPr>
          <p:cNvPr id="6" name="Picture 5" descr="A pink dolphin with a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CDD751C4-8ADF-21D9-7DD0-656499CD1D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9557" y="2729105"/>
            <a:ext cx="401983" cy="401983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A4C088-32C1-B98E-0481-C649D57E3D5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64849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D55920E-861C-4510-AD2D-2DE35986E6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3251094" cy="1450757"/>
          </a:xfrm>
        </p:spPr>
        <p:txBody>
          <a:bodyPr/>
          <a:lstStyle/>
          <a:p>
            <a:r>
              <a:rPr lang="pt-BR" dirty="0"/>
              <a:t>Aplicação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FE4C3E2-999C-EBCB-7214-964FF04C2FAB}"/>
              </a:ext>
            </a:extLst>
          </p:cNvPr>
          <p:cNvSpPr/>
          <p:nvPr/>
        </p:nvSpPr>
        <p:spPr>
          <a:xfrm>
            <a:off x="-1" y="6329350"/>
            <a:ext cx="12192001" cy="510988"/>
          </a:xfrm>
          <a:prstGeom prst="rect">
            <a:avLst/>
          </a:prstGeom>
          <a:solidFill>
            <a:srgbClr val="FF299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E2B68F0-F075-442D-7013-9677B8680CD8}"/>
              </a:ext>
            </a:extLst>
          </p:cNvPr>
          <p:cNvSpPr/>
          <p:nvPr/>
        </p:nvSpPr>
        <p:spPr>
          <a:xfrm>
            <a:off x="0" y="6400800"/>
            <a:ext cx="12192001" cy="457200"/>
          </a:xfrm>
          <a:prstGeom prst="rect">
            <a:avLst/>
          </a:prstGeom>
          <a:solidFill>
            <a:srgbClr val="C91F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pic>
        <p:nvPicPr>
          <p:cNvPr id="3" name="Picture 2" descr="A pink dolphin with a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56E5B3A6-C23A-71DD-740E-B8D571051B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53770" y="5904568"/>
            <a:ext cx="849563" cy="849563"/>
          </a:xfrm>
          <a:prstGeom prst="rect">
            <a:avLst/>
          </a:prstGeom>
        </p:spPr>
      </p:pic>
      <p:sp>
        <p:nvSpPr>
          <p:cNvPr id="4" name="Espaço Reservado para Texto 2">
            <a:extLst>
              <a:ext uri="{FF2B5EF4-FFF2-40B4-BE49-F238E27FC236}">
                <a16:creationId xmlns:a16="http://schemas.microsoft.com/office/drawing/2014/main" id="{65ADF545-AA05-EC06-6DA9-049D0C2DA8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</p:spPr>
        <p:txBody>
          <a:bodyPr>
            <a:normAutofit/>
          </a:bodyPr>
          <a:lstStyle/>
          <a:p>
            <a:pPr marL="114300" indent="0" algn="just">
              <a:buNone/>
            </a:pPr>
            <a:r>
              <a:rPr lang="pt-BR" b="1" dirty="0">
                <a:solidFill>
                  <a:schemeClr val="bg1"/>
                </a:solidFill>
                <a:highlight>
                  <a:srgbClr val="CA1F6F"/>
                </a:highlight>
              </a:rPr>
              <a:t> Ferramentas de desenvolvimento:</a:t>
            </a:r>
          </a:p>
          <a:p>
            <a:pPr algn="just">
              <a:buClr>
                <a:srgbClr val="CA1F6F"/>
              </a:buClr>
              <a:buFont typeface="Arial" panose="020B0604020202020204" pitchFamily="34" charset="0"/>
              <a:buChar char="•"/>
            </a:pPr>
            <a:r>
              <a:rPr lang="pt-BR" b="1" dirty="0"/>
              <a:t>Manipulação de elementos: </a:t>
            </a:r>
            <a:r>
              <a:rPr lang="pt-BR" dirty="0" err="1"/>
              <a:t>Node.js</a:t>
            </a:r>
            <a:endParaRPr lang="pt-BR" dirty="0"/>
          </a:p>
          <a:p>
            <a:pPr algn="just">
              <a:buClr>
                <a:srgbClr val="CA1F6F"/>
              </a:buClr>
              <a:buFont typeface="Arial" panose="020B0604020202020204" pitchFamily="34" charset="0"/>
              <a:buChar char="•"/>
            </a:pPr>
            <a:r>
              <a:rPr lang="pt-BR" b="1" dirty="0"/>
              <a:t>Interface: </a:t>
            </a:r>
            <a:r>
              <a:rPr lang="pt-BR" dirty="0" err="1"/>
              <a:t>React.js</a:t>
            </a:r>
            <a:endParaRPr lang="pt-BR" dirty="0"/>
          </a:p>
          <a:p>
            <a:pPr algn="just">
              <a:buClr>
                <a:srgbClr val="CA1F6F"/>
              </a:buClr>
              <a:buFont typeface="Arial" panose="020B0604020202020204" pitchFamily="34" charset="0"/>
              <a:buChar char="•"/>
            </a:pPr>
            <a:r>
              <a:rPr lang="pt-BR" i="1" dirty="0"/>
              <a:t>Design System </a:t>
            </a:r>
            <a:r>
              <a:rPr lang="pt-BR" b="1" dirty="0" err="1">
                <a:solidFill>
                  <a:srgbClr val="CA1F6F"/>
                </a:solidFill>
              </a:rPr>
              <a:t>Bold</a:t>
            </a:r>
            <a:r>
              <a:rPr lang="pt-BR" dirty="0"/>
              <a:t> (BRIDGE, 2019)</a:t>
            </a:r>
          </a:p>
          <a:p>
            <a:pPr marL="114300" indent="0" algn="just">
              <a:buClr>
                <a:srgbClr val="CA1F6F"/>
              </a:buClr>
              <a:buNone/>
            </a:pPr>
            <a:endParaRPr lang="pt-BR" dirty="0"/>
          </a:p>
          <a:p>
            <a:pPr marL="114300" indent="0" algn="just">
              <a:buNone/>
            </a:pPr>
            <a:r>
              <a:rPr lang="pt-BR" b="1" dirty="0">
                <a:solidFill>
                  <a:schemeClr val="bg1"/>
                </a:solidFill>
                <a:highlight>
                  <a:srgbClr val="CA1F6F"/>
                </a:highlight>
              </a:rPr>
              <a:t> Atualizações necessárias:</a:t>
            </a:r>
          </a:p>
          <a:p>
            <a:pPr algn="just">
              <a:buClr>
                <a:srgbClr val="CA1F6F"/>
              </a:buClr>
              <a:buFont typeface="Arial" panose="020B0604020202020204" pitchFamily="34" charset="0"/>
              <a:buChar char="•"/>
            </a:pPr>
            <a:r>
              <a:rPr lang="pt-BR" b="1" dirty="0"/>
              <a:t>Dependências: </a:t>
            </a:r>
            <a:r>
              <a:rPr lang="pt-BR" dirty="0" err="1"/>
              <a:t>bold</a:t>
            </a:r>
            <a:r>
              <a:rPr lang="pt-BR" dirty="0"/>
              <a:t>-ui, node-</a:t>
            </a:r>
            <a:r>
              <a:rPr lang="pt-BR" dirty="0" err="1"/>
              <a:t>sass</a:t>
            </a:r>
            <a:r>
              <a:rPr lang="pt-BR" dirty="0"/>
              <a:t>, </a:t>
            </a:r>
            <a:r>
              <a:rPr lang="pt-BR" dirty="0" err="1"/>
              <a:t>webpack</a:t>
            </a:r>
            <a:r>
              <a:rPr lang="pt-BR" dirty="0"/>
              <a:t>...</a:t>
            </a:r>
          </a:p>
        </p:txBody>
      </p:sp>
      <p:pic>
        <p:nvPicPr>
          <p:cNvPr id="16" name="Picture 15" descr="A screenshot of a phone&#10;&#10;Description automatically generated with medium confidence">
            <a:extLst>
              <a:ext uri="{FF2B5EF4-FFF2-40B4-BE49-F238E27FC236}">
                <a16:creationId xmlns:a16="http://schemas.microsoft.com/office/drawing/2014/main" id="{63CA731F-4E15-07C6-F772-E5E3C56C8B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688092">
            <a:off x="6645921" y="2303576"/>
            <a:ext cx="1844754" cy="335409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Picture 17" descr="A screenshot of a phone&#10;&#10;Description automatically generated with medium confidence">
            <a:extLst>
              <a:ext uri="{FF2B5EF4-FFF2-40B4-BE49-F238E27FC236}">
                <a16:creationId xmlns:a16="http://schemas.microsoft.com/office/drawing/2014/main" id="{F4753C56-B0B3-75A2-EFC0-4FD91074A3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3627" y="1081460"/>
            <a:ext cx="1844754" cy="335409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" name="Picture 19" descr="A screenshot of a phone&#10;&#10;Description automatically generated with low confidence">
            <a:extLst>
              <a:ext uri="{FF2B5EF4-FFF2-40B4-BE49-F238E27FC236}">
                <a16:creationId xmlns:a16="http://schemas.microsoft.com/office/drawing/2014/main" id="{775E5F16-919A-43BC-B354-A59454D976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910639">
            <a:off x="9507790" y="566007"/>
            <a:ext cx="1844312" cy="335329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2" name="Picture 21" descr="A screenshot of a phone&#10;&#10;Description automatically generated with low confidence">
            <a:extLst>
              <a:ext uri="{FF2B5EF4-FFF2-40B4-BE49-F238E27FC236}">
                <a16:creationId xmlns:a16="http://schemas.microsoft.com/office/drawing/2014/main" id="{1992F65B-153A-98FE-39EB-084DCD61F9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85066" y="3834855"/>
            <a:ext cx="1893620" cy="181787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34BEB6E-E466-3DD1-0E5F-5581376ADC4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0396550">
            <a:off x="9691127" y="4920672"/>
            <a:ext cx="1844754" cy="62721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5397C8B-45CD-E000-1BA4-6834D6E5D0E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51986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D55920E-861C-4510-AD2D-2DE35986E6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79" y="286603"/>
            <a:ext cx="9285212" cy="1450757"/>
          </a:xfrm>
        </p:spPr>
        <p:txBody>
          <a:bodyPr/>
          <a:lstStyle/>
          <a:p>
            <a:r>
              <a:rPr lang="pt-BR" dirty="0"/>
              <a:t>Aplicação – Ajustes e melhorias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FE4C3E2-999C-EBCB-7214-964FF04C2FAB}"/>
              </a:ext>
            </a:extLst>
          </p:cNvPr>
          <p:cNvSpPr/>
          <p:nvPr/>
        </p:nvSpPr>
        <p:spPr>
          <a:xfrm>
            <a:off x="-1" y="6329350"/>
            <a:ext cx="12192001" cy="510988"/>
          </a:xfrm>
          <a:prstGeom prst="rect">
            <a:avLst/>
          </a:prstGeom>
          <a:solidFill>
            <a:srgbClr val="FF299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E2B68F0-F075-442D-7013-9677B8680CD8}"/>
              </a:ext>
            </a:extLst>
          </p:cNvPr>
          <p:cNvSpPr/>
          <p:nvPr/>
        </p:nvSpPr>
        <p:spPr>
          <a:xfrm>
            <a:off x="0" y="6400800"/>
            <a:ext cx="12192001" cy="457200"/>
          </a:xfrm>
          <a:prstGeom prst="rect">
            <a:avLst/>
          </a:prstGeom>
          <a:solidFill>
            <a:srgbClr val="C91F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pic>
        <p:nvPicPr>
          <p:cNvPr id="3" name="Picture 2" descr="A pink dolphin with a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56E5B3A6-C23A-71DD-740E-B8D571051B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53770" y="5904568"/>
            <a:ext cx="849563" cy="849563"/>
          </a:xfrm>
          <a:prstGeom prst="rect">
            <a:avLst/>
          </a:prstGeom>
        </p:spPr>
      </p:pic>
      <p:sp>
        <p:nvSpPr>
          <p:cNvPr id="4" name="Espaço Reservado para Texto 2">
            <a:extLst>
              <a:ext uri="{FF2B5EF4-FFF2-40B4-BE49-F238E27FC236}">
                <a16:creationId xmlns:a16="http://schemas.microsoft.com/office/drawing/2014/main" id="{65ADF545-AA05-EC06-6DA9-049D0C2DA8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</p:spPr>
        <p:txBody>
          <a:bodyPr>
            <a:normAutofit/>
          </a:bodyPr>
          <a:lstStyle/>
          <a:p>
            <a:pPr marL="114300" indent="0" algn="just">
              <a:buNone/>
            </a:pPr>
            <a:r>
              <a:rPr lang="pt-BR" b="1" dirty="0">
                <a:solidFill>
                  <a:schemeClr val="bg1"/>
                </a:solidFill>
                <a:highlight>
                  <a:srgbClr val="CA1F6F"/>
                </a:highlight>
              </a:rPr>
              <a:t> Acessibilidade no questionário:</a:t>
            </a:r>
          </a:p>
          <a:p>
            <a:pPr algn="just">
              <a:buClr>
                <a:srgbClr val="CA1F6F"/>
              </a:buClr>
              <a:buFont typeface="Arial" panose="020B0604020202020204" pitchFamily="34" charset="0"/>
              <a:buChar char="•"/>
            </a:pPr>
            <a:r>
              <a:rPr lang="pt-BR" b="1" dirty="0">
                <a:solidFill>
                  <a:srgbClr val="CA1F6F"/>
                </a:solidFill>
              </a:rPr>
              <a:t>Foco automático </a:t>
            </a:r>
            <a:r>
              <a:rPr lang="pt-BR" dirty="0"/>
              <a:t>nos campos</a:t>
            </a:r>
          </a:p>
          <a:p>
            <a:pPr algn="just">
              <a:buClr>
                <a:srgbClr val="CA1F6F"/>
              </a:buClr>
              <a:buFont typeface="Arial" panose="020B0604020202020204" pitchFamily="34" charset="0"/>
              <a:buChar char="•"/>
            </a:pPr>
            <a:r>
              <a:rPr lang="pt-BR" dirty="0"/>
              <a:t>Navegação pela tecla </a:t>
            </a:r>
            <a:r>
              <a:rPr lang="pt-BR" b="1" dirty="0">
                <a:solidFill>
                  <a:srgbClr val="CA1F6F"/>
                </a:solidFill>
              </a:rPr>
              <a:t>“</a:t>
            </a:r>
            <a:r>
              <a:rPr lang="pt-BR" b="1" dirty="0" err="1">
                <a:solidFill>
                  <a:srgbClr val="CA1F6F"/>
                </a:solidFill>
              </a:rPr>
              <a:t>Enter</a:t>
            </a:r>
            <a:r>
              <a:rPr lang="pt-BR" b="1" dirty="0">
                <a:solidFill>
                  <a:srgbClr val="CA1F6F"/>
                </a:solidFill>
              </a:rPr>
              <a:t>”</a:t>
            </a:r>
          </a:p>
          <a:p>
            <a:pPr algn="just">
              <a:buClr>
                <a:srgbClr val="CA1F6F"/>
              </a:buClr>
              <a:buFont typeface="Arial" panose="020B0604020202020204" pitchFamily="34" charset="0"/>
              <a:buChar char="•"/>
            </a:pPr>
            <a:r>
              <a:rPr lang="pt-BR" dirty="0"/>
              <a:t>Correção de </a:t>
            </a:r>
            <a:r>
              <a:rPr lang="pt-BR" b="1" dirty="0"/>
              <a:t>bug</a:t>
            </a:r>
            <a:r>
              <a:rPr lang="pt-BR" dirty="0"/>
              <a:t> nos campos de seleção</a:t>
            </a:r>
          </a:p>
          <a:p>
            <a:pPr algn="just">
              <a:buClr>
                <a:srgbClr val="CA1F6F"/>
              </a:buClr>
              <a:buFont typeface="Arial" panose="020B0604020202020204" pitchFamily="34" charset="0"/>
              <a:buChar char="•"/>
            </a:pPr>
            <a:endParaRPr lang="pt-BR" b="1" dirty="0">
              <a:solidFill>
                <a:srgbClr val="CA1F6F"/>
              </a:solidFill>
            </a:endParaRPr>
          </a:p>
          <a:p>
            <a:pPr algn="just">
              <a:buClr>
                <a:srgbClr val="CA1F6F"/>
              </a:buClr>
              <a:buFont typeface="Arial" panose="020B0604020202020204" pitchFamily="34" charset="0"/>
              <a:buChar char="•"/>
            </a:pPr>
            <a:endParaRPr lang="pt-BR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3210614B-FF50-2C7F-7EA4-935626F7A2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4722112"/>
              </p:ext>
            </p:extLst>
          </p:nvPr>
        </p:nvGraphicFramePr>
        <p:xfrm>
          <a:off x="1097279" y="4099484"/>
          <a:ext cx="5263200" cy="179604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614380">
                  <a:extLst>
                    <a:ext uri="{9D8B030D-6E8A-4147-A177-3AD203B41FA5}">
                      <a16:colId xmlns:a16="http://schemas.microsoft.com/office/drawing/2014/main" val="455184562"/>
                    </a:ext>
                  </a:extLst>
                </a:gridCol>
                <a:gridCol w="2648820">
                  <a:extLst>
                    <a:ext uri="{9D8B030D-6E8A-4147-A177-3AD203B41FA5}">
                      <a16:colId xmlns:a16="http://schemas.microsoft.com/office/drawing/2014/main" val="351805166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pt-BR" sz="1300" b="1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Comportamento anterior</a:t>
                      </a:r>
                    </a:p>
                  </a:txBody>
                  <a:tcPr marL="52771" marR="52771" marT="52771" marB="527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1F6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pt-BR" sz="1300" b="1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Comportamento após ajuste</a:t>
                      </a:r>
                    </a:p>
                  </a:txBody>
                  <a:tcPr marL="52771" marR="52771" marT="52771" marB="527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1F6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1815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pt-BR" sz="1300" dirty="0">
                          <a:solidFill>
                            <a:srgbClr val="3F3F3F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 questionário </a:t>
                      </a:r>
                      <a:r>
                        <a:rPr lang="pt-BR" sz="1300" b="1" dirty="0">
                          <a:solidFill>
                            <a:srgbClr val="3F3F3F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não possuía foco automático</a:t>
                      </a:r>
                      <a:r>
                        <a:rPr lang="pt-BR" sz="1300" dirty="0">
                          <a:solidFill>
                            <a:srgbClr val="3F3F3F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nos campos de respostas ao avançar nas perguntas. Também </a:t>
                      </a:r>
                      <a:r>
                        <a:rPr lang="pt-BR" sz="1300" b="1" dirty="0">
                          <a:solidFill>
                            <a:srgbClr val="3F3F3F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não permitia avançar através da tecla “</a:t>
                      </a:r>
                      <a:r>
                        <a:rPr lang="pt-BR" sz="1300" b="1" dirty="0" err="1">
                          <a:solidFill>
                            <a:srgbClr val="3F3F3F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Enter</a:t>
                      </a:r>
                      <a:r>
                        <a:rPr lang="pt-BR" sz="1300" b="1" dirty="0">
                          <a:solidFill>
                            <a:srgbClr val="3F3F3F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”, </a:t>
                      </a:r>
                      <a:r>
                        <a:rPr lang="pt-BR" sz="1300" dirty="0">
                          <a:solidFill>
                            <a:srgbClr val="3F3F3F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exigindo o preenchimento com a utilização do mouse.</a:t>
                      </a:r>
                    </a:p>
                  </a:txBody>
                  <a:tcPr marL="52771" marR="52771" marT="52771" marB="527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pt-BR" sz="1300" dirty="0">
                          <a:solidFill>
                            <a:srgbClr val="3F3F3F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Ao abrir a extensão pela primeira vez, o botão “Iniciar” é automaticamente destacado, assim como os campos de resposta das etapas subsequentes. Além disso, foi implementada a funcionalidade de avançar pressionando a tecla “</a:t>
                      </a:r>
                      <a:r>
                        <a:rPr lang="pt-BR" sz="1300" dirty="0" err="1">
                          <a:solidFill>
                            <a:srgbClr val="3F3F3F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Enter</a:t>
                      </a:r>
                      <a:r>
                        <a:rPr lang="pt-BR" sz="1300" dirty="0">
                          <a:solidFill>
                            <a:srgbClr val="3F3F3F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”.</a:t>
                      </a:r>
                    </a:p>
                  </a:txBody>
                  <a:tcPr marL="52771" marR="52771" marT="52771" marB="527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4173998"/>
                  </a:ext>
                </a:extLst>
              </a:tr>
            </a:tbl>
          </a:graphicData>
        </a:graphic>
      </p:graphicFrame>
      <p:pic>
        <p:nvPicPr>
          <p:cNvPr id="10" name="Picture 9" descr="A picture containing text, screenshot, computer, software&#10;&#10;Description automatically generated">
            <a:extLst>
              <a:ext uri="{FF2B5EF4-FFF2-40B4-BE49-F238E27FC236}">
                <a16:creationId xmlns:a16="http://schemas.microsoft.com/office/drawing/2014/main" id="{5FFB84FB-F24D-9D42-ACC5-F0F5254FB1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7576" y="1920644"/>
            <a:ext cx="4285199" cy="2666345"/>
          </a:xfrm>
          <a:prstGeom prst="rect">
            <a:avLst/>
          </a:prstGeom>
          <a:ln>
            <a:solidFill>
              <a:srgbClr val="CA1F6F"/>
            </a:solidFill>
          </a:ln>
        </p:spPr>
      </p:pic>
      <p:pic>
        <p:nvPicPr>
          <p:cNvPr id="12" name="Picture 11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B8B2FC48-3F62-08F7-2689-CC68DE9996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71612" y="4065278"/>
            <a:ext cx="1684068" cy="2051681"/>
          </a:xfrm>
          <a:prstGeom prst="rect">
            <a:avLst/>
          </a:prstGeom>
          <a:ln>
            <a:solidFill>
              <a:srgbClr val="CA1F6F"/>
            </a:solidFill>
          </a:ln>
        </p:spPr>
      </p:pic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53199F59-B395-1EBF-499E-21852DF5AA4F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5719898" y="3472720"/>
            <a:ext cx="3751714" cy="1618399"/>
          </a:xfrm>
          <a:prstGeom prst="bentConnector3">
            <a:avLst>
              <a:gd name="adj1" fmla="val 19234"/>
            </a:avLst>
          </a:prstGeom>
          <a:ln>
            <a:solidFill>
              <a:srgbClr val="CA1F6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A644F60-9435-9302-11D2-5D7008E9FF8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240535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D55920E-861C-4510-AD2D-2DE35986E6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79" y="286603"/>
            <a:ext cx="9285212" cy="1450757"/>
          </a:xfrm>
        </p:spPr>
        <p:txBody>
          <a:bodyPr/>
          <a:lstStyle/>
          <a:p>
            <a:r>
              <a:rPr lang="pt-BR" dirty="0"/>
              <a:t>Aplicação – Ajustes e melhorias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FE4C3E2-999C-EBCB-7214-964FF04C2FAB}"/>
              </a:ext>
            </a:extLst>
          </p:cNvPr>
          <p:cNvSpPr/>
          <p:nvPr/>
        </p:nvSpPr>
        <p:spPr>
          <a:xfrm>
            <a:off x="-1" y="6329350"/>
            <a:ext cx="12192001" cy="510988"/>
          </a:xfrm>
          <a:prstGeom prst="rect">
            <a:avLst/>
          </a:prstGeom>
          <a:solidFill>
            <a:srgbClr val="FF299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E2B68F0-F075-442D-7013-9677B8680CD8}"/>
              </a:ext>
            </a:extLst>
          </p:cNvPr>
          <p:cNvSpPr/>
          <p:nvPr/>
        </p:nvSpPr>
        <p:spPr>
          <a:xfrm>
            <a:off x="0" y="6400800"/>
            <a:ext cx="12192001" cy="457200"/>
          </a:xfrm>
          <a:prstGeom prst="rect">
            <a:avLst/>
          </a:prstGeom>
          <a:solidFill>
            <a:srgbClr val="C91F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pic>
        <p:nvPicPr>
          <p:cNvPr id="3" name="Picture 2" descr="A pink dolphin with a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56E5B3A6-C23A-71DD-740E-B8D571051B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53770" y="5904568"/>
            <a:ext cx="849563" cy="849563"/>
          </a:xfrm>
          <a:prstGeom prst="rect">
            <a:avLst/>
          </a:prstGeom>
        </p:spPr>
      </p:pic>
      <p:sp>
        <p:nvSpPr>
          <p:cNvPr id="4" name="Espaço Reservado para Texto 2">
            <a:extLst>
              <a:ext uri="{FF2B5EF4-FFF2-40B4-BE49-F238E27FC236}">
                <a16:creationId xmlns:a16="http://schemas.microsoft.com/office/drawing/2014/main" id="{65ADF545-AA05-EC06-6DA9-049D0C2DA8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</p:spPr>
        <p:txBody>
          <a:bodyPr>
            <a:normAutofit/>
          </a:bodyPr>
          <a:lstStyle/>
          <a:p>
            <a:pPr marL="114300" indent="0" algn="just">
              <a:buNone/>
            </a:pPr>
            <a:r>
              <a:rPr lang="pt-BR" b="1" dirty="0">
                <a:solidFill>
                  <a:schemeClr val="bg1"/>
                </a:solidFill>
                <a:highlight>
                  <a:srgbClr val="CA1F6F"/>
                </a:highlight>
              </a:rPr>
              <a:t> Esconder elemento específico:</a:t>
            </a:r>
          </a:p>
          <a:p>
            <a:pPr algn="just">
              <a:buClr>
                <a:srgbClr val="CA1F6F"/>
              </a:buClr>
              <a:buFont typeface="Arial" panose="020B0604020202020204" pitchFamily="34" charset="0"/>
              <a:buChar char="•"/>
            </a:pPr>
            <a:r>
              <a:rPr lang="pt-BR" b="1" dirty="0">
                <a:solidFill>
                  <a:srgbClr val="CA1F6F"/>
                </a:solidFill>
              </a:rPr>
              <a:t>Interrompe a função </a:t>
            </a:r>
            <a:r>
              <a:rPr lang="pt-BR" dirty="0"/>
              <a:t>ao abrir a extensão</a:t>
            </a:r>
          </a:p>
          <a:p>
            <a:pPr algn="just">
              <a:buClr>
                <a:srgbClr val="CA1F6F"/>
              </a:buClr>
              <a:buFont typeface="Arial" panose="020B0604020202020204" pitchFamily="34" charset="0"/>
              <a:buChar char="•"/>
            </a:pPr>
            <a:r>
              <a:rPr lang="pt-BR" dirty="0"/>
              <a:t>Texto do botão de </a:t>
            </a:r>
            <a:r>
              <a:rPr lang="pt-BR" b="1" dirty="0">
                <a:solidFill>
                  <a:srgbClr val="CA1F6F"/>
                </a:solidFill>
              </a:rPr>
              <a:t>restaurar</a:t>
            </a:r>
            <a:r>
              <a:rPr lang="pt-BR" dirty="0"/>
              <a:t> foi alterado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C8230B91-C7A0-E660-01DE-40B7B81B8B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7352927"/>
              </p:ext>
            </p:extLst>
          </p:nvPr>
        </p:nvGraphicFramePr>
        <p:xfrm>
          <a:off x="1097278" y="3397170"/>
          <a:ext cx="6518863" cy="249594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238103">
                  <a:extLst>
                    <a:ext uri="{9D8B030D-6E8A-4147-A177-3AD203B41FA5}">
                      <a16:colId xmlns:a16="http://schemas.microsoft.com/office/drawing/2014/main" val="455184562"/>
                    </a:ext>
                  </a:extLst>
                </a:gridCol>
                <a:gridCol w="3280760">
                  <a:extLst>
                    <a:ext uri="{9D8B030D-6E8A-4147-A177-3AD203B41FA5}">
                      <a16:colId xmlns:a16="http://schemas.microsoft.com/office/drawing/2014/main" val="3518051667"/>
                    </a:ext>
                  </a:extLst>
                </a:gridCol>
              </a:tblGrid>
              <a:tr h="135512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pt-BR" sz="1300" b="1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Comportamento anterior</a:t>
                      </a:r>
                    </a:p>
                  </a:txBody>
                  <a:tcPr marL="52771" marR="52771" marT="52771" marB="527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1F6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pt-BR" sz="1300" b="1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Comportamento após ajuste</a:t>
                      </a:r>
                    </a:p>
                  </a:txBody>
                  <a:tcPr marL="52771" marR="52771" marT="52771" marB="527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1F6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1815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pt-BR" sz="1300" dirty="0">
                          <a:solidFill>
                            <a:srgbClr val="3F3F3F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Ao utilizar a funcionalidade e retornar para a extensão sem esconder elementos, o usuário poderia, inadvertidamente, </a:t>
                      </a:r>
                      <a:r>
                        <a:rPr lang="pt-BR" sz="1300" b="1" dirty="0">
                          <a:solidFill>
                            <a:srgbClr val="3F3F3F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apagar algum elemento da página por engano</a:t>
                      </a:r>
                      <a:r>
                        <a:rPr lang="pt-BR" sz="1300" dirty="0">
                          <a:solidFill>
                            <a:srgbClr val="3F3F3F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.</a:t>
                      </a:r>
                    </a:p>
                  </a:txBody>
                  <a:tcPr marL="52771" marR="52771" marT="52771" marB="527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pt-BR" sz="1300" dirty="0">
                          <a:solidFill>
                            <a:srgbClr val="3F3F3F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Ao acessar a funcionalidade e </a:t>
                      </a:r>
                      <a:r>
                        <a:rPr lang="pt-BR" sz="1300" b="0" dirty="0">
                          <a:solidFill>
                            <a:srgbClr val="3F3F3F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retornar para a extensão</a:t>
                      </a:r>
                      <a:r>
                        <a:rPr lang="pt-BR" sz="1300" dirty="0">
                          <a:solidFill>
                            <a:srgbClr val="3F3F3F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sem esconder nenhum elemento, a execução da </a:t>
                      </a:r>
                      <a:r>
                        <a:rPr lang="pt-BR" sz="1300" b="0" dirty="0">
                          <a:solidFill>
                            <a:srgbClr val="3F3F3F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funcionalidade é automaticamente cancelada.</a:t>
                      </a:r>
                    </a:p>
                  </a:txBody>
                  <a:tcPr marL="52771" marR="52771" marT="52771" marB="527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4173998"/>
                  </a:ext>
                </a:extLst>
              </a:tr>
              <a:tr h="826628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pt-BR" sz="1300" dirty="0">
                          <a:solidFill>
                            <a:srgbClr val="3F3F3F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 botão “</a:t>
                      </a:r>
                      <a:r>
                        <a:rPr lang="pt-BR" sz="1300" b="0" dirty="0">
                          <a:solidFill>
                            <a:srgbClr val="3F3F3F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Restaurar</a:t>
                      </a:r>
                      <a:r>
                        <a:rPr lang="pt-BR" sz="1300" dirty="0">
                          <a:solidFill>
                            <a:srgbClr val="3F3F3F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” possuía um nome simples e pouco descritivo, o que levava o usuário a </a:t>
                      </a:r>
                      <a:r>
                        <a:rPr lang="pt-BR" sz="1300" b="1" dirty="0">
                          <a:solidFill>
                            <a:srgbClr val="3F3F3F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confundir</a:t>
                      </a:r>
                      <a:r>
                        <a:rPr lang="pt-BR" sz="1300" dirty="0">
                          <a:solidFill>
                            <a:srgbClr val="3F3F3F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sua função </a:t>
                      </a:r>
                      <a:r>
                        <a:rPr lang="pt-BR" sz="1300" b="1" dirty="0">
                          <a:solidFill>
                            <a:srgbClr val="3F3F3F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com uma restauração completa das configurações</a:t>
                      </a:r>
                      <a:r>
                        <a:rPr lang="pt-BR" sz="1300" dirty="0">
                          <a:solidFill>
                            <a:srgbClr val="3F3F3F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, em vez de apenas restaurar a funcionalidade de “Esconder elemento específico”.</a:t>
                      </a:r>
                    </a:p>
                  </a:txBody>
                  <a:tcPr marL="52771" marR="52771" marT="52771" marB="527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pt-BR" sz="1300" b="0" dirty="0">
                          <a:solidFill>
                            <a:srgbClr val="3F3F3F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É possível identificar que o botão “Restaurar seleção” está ligado e relacionado à seleção de elementos que foram apagados. Também, o botão está do mesmo tamanho do botão de “Iniciar seleção”.</a:t>
                      </a:r>
                    </a:p>
                    <a:p>
                      <a:pPr algn="l">
                        <a:lnSpc>
                          <a:spcPct val="100000"/>
                        </a:lnSpc>
                      </a:pPr>
                      <a:endParaRPr lang="pt-BR" sz="1300" dirty="0">
                        <a:solidFill>
                          <a:srgbClr val="3F3F3F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52771" marR="52771" marT="52771" marB="527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8309567"/>
                  </a:ext>
                </a:extLst>
              </a:tr>
            </a:tbl>
          </a:graphicData>
        </a:graphic>
      </p:graphicFrame>
      <p:pic>
        <p:nvPicPr>
          <p:cNvPr id="9" name="Picture 8" descr="A screenshot of a phone&#10;&#10;Description automatically generated with low confidence">
            <a:extLst>
              <a:ext uri="{FF2B5EF4-FFF2-40B4-BE49-F238E27FC236}">
                <a16:creationId xmlns:a16="http://schemas.microsoft.com/office/drawing/2014/main" id="{1C9646D8-A34D-70C6-1314-9FD7144E84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1440" y="2216574"/>
            <a:ext cx="2907030" cy="1640840"/>
          </a:xfrm>
          <a:prstGeom prst="rect">
            <a:avLst/>
          </a:prstGeom>
          <a:noFill/>
          <a:ln>
            <a:solidFill>
              <a:srgbClr val="C91F6F"/>
            </a:solidFill>
          </a:ln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C19968A-802E-4EAF-9A23-108A517C966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874410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D55920E-861C-4510-AD2D-2DE35986E6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79" y="286603"/>
            <a:ext cx="9285212" cy="1450757"/>
          </a:xfrm>
        </p:spPr>
        <p:txBody>
          <a:bodyPr/>
          <a:lstStyle/>
          <a:p>
            <a:r>
              <a:rPr lang="pt-BR" dirty="0"/>
              <a:t>Aplicação – Ajustes e melhorias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FE4C3E2-999C-EBCB-7214-964FF04C2FAB}"/>
              </a:ext>
            </a:extLst>
          </p:cNvPr>
          <p:cNvSpPr/>
          <p:nvPr/>
        </p:nvSpPr>
        <p:spPr>
          <a:xfrm>
            <a:off x="-1" y="6329350"/>
            <a:ext cx="12192001" cy="510988"/>
          </a:xfrm>
          <a:prstGeom prst="rect">
            <a:avLst/>
          </a:prstGeom>
          <a:solidFill>
            <a:srgbClr val="FF299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E2B68F0-F075-442D-7013-9677B8680CD8}"/>
              </a:ext>
            </a:extLst>
          </p:cNvPr>
          <p:cNvSpPr/>
          <p:nvPr/>
        </p:nvSpPr>
        <p:spPr>
          <a:xfrm>
            <a:off x="0" y="6400800"/>
            <a:ext cx="12192001" cy="457200"/>
          </a:xfrm>
          <a:prstGeom prst="rect">
            <a:avLst/>
          </a:prstGeom>
          <a:solidFill>
            <a:srgbClr val="C91F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pic>
        <p:nvPicPr>
          <p:cNvPr id="3" name="Picture 2" descr="A pink dolphin with a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56E5B3A6-C23A-71DD-740E-B8D571051B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53770" y="5904568"/>
            <a:ext cx="849563" cy="849563"/>
          </a:xfrm>
          <a:prstGeom prst="rect">
            <a:avLst/>
          </a:prstGeom>
        </p:spPr>
      </p:pic>
      <p:sp>
        <p:nvSpPr>
          <p:cNvPr id="4" name="Espaço Reservado para Texto 2">
            <a:extLst>
              <a:ext uri="{FF2B5EF4-FFF2-40B4-BE49-F238E27FC236}">
                <a16:creationId xmlns:a16="http://schemas.microsoft.com/office/drawing/2014/main" id="{65ADF545-AA05-EC06-6DA9-049D0C2DA8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</p:spPr>
        <p:txBody>
          <a:bodyPr>
            <a:normAutofit/>
          </a:bodyPr>
          <a:lstStyle/>
          <a:p>
            <a:pPr marL="114300" indent="0" algn="just">
              <a:buNone/>
            </a:pPr>
            <a:r>
              <a:rPr lang="pt-BR" b="1" i="1" dirty="0">
                <a:solidFill>
                  <a:schemeClr val="bg1"/>
                </a:solidFill>
                <a:highlight>
                  <a:srgbClr val="CA1F6F"/>
                </a:highlight>
              </a:rPr>
              <a:t> Zoom</a:t>
            </a:r>
            <a:r>
              <a:rPr lang="pt-BR" b="1" dirty="0">
                <a:solidFill>
                  <a:schemeClr val="bg1"/>
                </a:solidFill>
                <a:highlight>
                  <a:srgbClr val="CA1F6F"/>
                </a:highlight>
              </a:rPr>
              <a:t>, brilho, contraste e espaçamento:</a:t>
            </a:r>
          </a:p>
          <a:p>
            <a:pPr algn="just">
              <a:buClr>
                <a:srgbClr val="CA1F6F"/>
              </a:buClr>
              <a:buFont typeface="Arial" panose="020B0604020202020204" pitchFamily="34" charset="0"/>
              <a:buChar char="•"/>
            </a:pPr>
            <a:r>
              <a:rPr lang="pt-BR" dirty="0"/>
              <a:t>Redimensionar a página após </a:t>
            </a:r>
            <a:r>
              <a:rPr lang="pt-BR" b="1" i="1" dirty="0">
                <a:solidFill>
                  <a:srgbClr val="CA1F6F"/>
                </a:solidFill>
              </a:rPr>
              <a:t>zoom</a:t>
            </a:r>
            <a:endParaRPr lang="pt-BR" dirty="0"/>
          </a:p>
          <a:p>
            <a:pPr algn="just">
              <a:buClr>
                <a:srgbClr val="CA1F6F"/>
              </a:buClr>
              <a:buFont typeface="Arial" panose="020B0604020202020204" pitchFamily="34" charset="0"/>
              <a:buChar char="•"/>
            </a:pPr>
            <a:r>
              <a:rPr lang="pt-BR" dirty="0"/>
              <a:t>Mudança no seletor de estilizações:</a:t>
            </a:r>
          </a:p>
          <a:p>
            <a:pPr lvl="1" algn="just">
              <a:buClr>
                <a:srgbClr val="CA1F6F"/>
              </a:buClr>
              <a:buFont typeface="Arial" panose="020B0604020202020204" pitchFamily="34" charset="0"/>
              <a:buChar char="•"/>
            </a:pPr>
            <a:r>
              <a:rPr lang="pt-BR" b="1" dirty="0">
                <a:solidFill>
                  <a:srgbClr val="CA1F6F"/>
                </a:solidFill>
              </a:rPr>
              <a:t>Contraste</a:t>
            </a:r>
            <a:r>
              <a:rPr lang="pt-BR" dirty="0"/>
              <a:t> e </a:t>
            </a:r>
            <a:r>
              <a:rPr lang="pt-BR" b="1" dirty="0">
                <a:solidFill>
                  <a:srgbClr val="CA1F6F"/>
                </a:solidFill>
              </a:rPr>
              <a:t>brilho</a:t>
            </a:r>
            <a:r>
              <a:rPr lang="pt-BR" dirty="0"/>
              <a:t>: body -&gt; </a:t>
            </a:r>
            <a:r>
              <a:rPr lang="pt-BR" dirty="0" err="1"/>
              <a:t>html</a:t>
            </a:r>
            <a:endParaRPr lang="pt-BR" dirty="0"/>
          </a:p>
          <a:p>
            <a:pPr lvl="1" algn="just">
              <a:buClr>
                <a:srgbClr val="CA1F6F"/>
              </a:buClr>
              <a:buFont typeface="Arial" panose="020B0604020202020204" pitchFamily="34" charset="0"/>
              <a:buChar char="•"/>
            </a:pPr>
            <a:r>
              <a:rPr lang="pt-BR" b="1" dirty="0">
                <a:solidFill>
                  <a:srgbClr val="CA1F6F"/>
                </a:solidFill>
              </a:rPr>
              <a:t>Espaçamento</a:t>
            </a:r>
            <a:r>
              <a:rPr lang="pt-BR" dirty="0"/>
              <a:t>: body -&gt; *</a:t>
            </a:r>
          </a:p>
          <a:p>
            <a:pPr algn="just">
              <a:buClr>
                <a:srgbClr val="CA1F6F"/>
              </a:buClr>
              <a:buFont typeface="Arial" panose="020B0604020202020204" pitchFamily="34" charset="0"/>
              <a:buChar char="•"/>
            </a:pPr>
            <a:endParaRPr lang="pt-BR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8C1C877F-B4B0-7BC1-AE57-801F8A6E52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5980454"/>
              </p:ext>
            </p:extLst>
          </p:nvPr>
        </p:nvGraphicFramePr>
        <p:xfrm>
          <a:off x="6540708" y="1901969"/>
          <a:ext cx="4992307" cy="379020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479819">
                  <a:extLst>
                    <a:ext uri="{9D8B030D-6E8A-4147-A177-3AD203B41FA5}">
                      <a16:colId xmlns:a16="http://schemas.microsoft.com/office/drawing/2014/main" val="455184562"/>
                    </a:ext>
                  </a:extLst>
                </a:gridCol>
                <a:gridCol w="2512488">
                  <a:extLst>
                    <a:ext uri="{9D8B030D-6E8A-4147-A177-3AD203B41FA5}">
                      <a16:colId xmlns:a16="http://schemas.microsoft.com/office/drawing/2014/main" val="351805166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pt-BR" sz="1300" b="1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Comportamento anterior</a:t>
                      </a:r>
                    </a:p>
                  </a:txBody>
                  <a:tcPr marL="52771" marR="52771" marT="52771" marB="527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1F6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pt-BR" sz="1300" b="1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Comportamento após ajuste</a:t>
                      </a:r>
                    </a:p>
                  </a:txBody>
                  <a:tcPr marL="52771" marR="52771" marT="52771" marB="527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1F6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1815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pt-BR" sz="1300" dirty="0">
                          <a:solidFill>
                            <a:srgbClr val="3F3F3F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Ao utilizar a funcionalidade de </a:t>
                      </a:r>
                      <a:r>
                        <a:rPr lang="pt-BR" sz="1300" i="1" dirty="0">
                          <a:solidFill>
                            <a:srgbClr val="3F3F3F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zoom</a:t>
                      </a:r>
                      <a:r>
                        <a:rPr lang="pt-BR" sz="1300" dirty="0">
                          <a:solidFill>
                            <a:srgbClr val="3F3F3F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, mesmo em páginas com </a:t>
                      </a:r>
                      <a:r>
                        <a:rPr lang="pt-BR" sz="1300" i="1" dirty="0">
                          <a:solidFill>
                            <a:srgbClr val="3F3F3F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design</a:t>
                      </a:r>
                      <a:r>
                        <a:rPr lang="pt-BR" sz="1300" dirty="0">
                          <a:solidFill>
                            <a:srgbClr val="3F3F3F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responsivo (como Pinterest), os </a:t>
                      </a:r>
                      <a:r>
                        <a:rPr lang="pt-BR" sz="1300" b="1" dirty="0">
                          <a:solidFill>
                            <a:srgbClr val="3F3F3F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elementos ultrapassavam a área visível da tela</a:t>
                      </a:r>
                      <a:r>
                        <a:rPr lang="pt-BR" sz="1300" dirty="0">
                          <a:solidFill>
                            <a:srgbClr val="3F3F3F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gerando um </a:t>
                      </a:r>
                      <a:r>
                        <a:rPr lang="pt-BR" sz="1300" i="1" dirty="0">
                          <a:solidFill>
                            <a:srgbClr val="3F3F3F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scroll</a:t>
                      </a:r>
                      <a:r>
                        <a:rPr lang="pt-BR" sz="1300" dirty="0">
                          <a:solidFill>
                            <a:srgbClr val="3F3F3F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lateral.</a:t>
                      </a:r>
                    </a:p>
                  </a:txBody>
                  <a:tcPr marL="52771" marR="52771" marT="52771" marB="527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pt-BR" sz="1300" dirty="0">
                          <a:solidFill>
                            <a:srgbClr val="3F3F3F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Ao utilizar a funcionalidade de zoom, os elementos da página são reposicionados de acordo com a largura da tela, evitando o scroll lateral.</a:t>
                      </a:r>
                    </a:p>
                  </a:txBody>
                  <a:tcPr marL="52771" marR="52771" marT="52771" marB="527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4173998"/>
                  </a:ext>
                </a:extLst>
              </a:tr>
              <a:tr h="826628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pt-BR" sz="1300" dirty="0">
                          <a:solidFill>
                            <a:srgbClr val="3F3F3F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Ao aplicar ajustes de brilho ou contraste, era observado um scroll lateral na página, como se o filtro aplicado possuísse um </a:t>
                      </a:r>
                      <a:r>
                        <a:rPr lang="pt-BR" sz="1300" b="1" dirty="0">
                          <a:solidFill>
                            <a:srgbClr val="3F3F3F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tamanho maior do que a largura da tela </a:t>
                      </a:r>
                      <a:r>
                        <a:rPr lang="pt-BR" sz="1300" dirty="0">
                          <a:solidFill>
                            <a:srgbClr val="3F3F3F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(estendia além dos limites visíveis).</a:t>
                      </a:r>
                      <a:endParaRPr lang="pt-BR" sz="1300" dirty="0">
                        <a:solidFill>
                          <a:srgbClr val="3F3F3F"/>
                        </a:solidFill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Calibri" panose="020F0502020204030204" pitchFamily="34" charset="0"/>
                      </a:endParaRPr>
                    </a:p>
                  </a:txBody>
                  <a:tcPr marL="52771" marR="52771" marT="52771" marB="527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pt-BR" sz="1300" dirty="0">
                          <a:solidFill>
                            <a:srgbClr val="3F3F3F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Brilho e contraste não estão mais gerando scroll lateral, pois seu filtro está sendo aplicado apenas na área disponível da página.</a:t>
                      </a:r>
                      <a:endParaRPr lang="pt-BR" sz="1300" dirty="0">
                        <a:solidFill>
                          <a:srgbClr val="3F3F3F"/>
                        </a:solidFill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Calibri" panose="020F0502020204030204" pitchFamily="34" charset="0"/>
                      </a:endParaRPr>
                    </a:p>
                  </a:txBody>
                  <a:tcPr marL="52771" marR="52771" marT="52771" marB="527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8309567"/>
                  </a:ext>
                </a:extLst>
              </a:tr>
              <a:tr h="365304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pt-BR" sz="1300" dirty="0">
                          <a:solidFill>
                            <a:srgbClr val="3F3F3F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 espaçamento </a:t>
                      </a:r>
                      <a:r>
                        <a:rPr lang="pt-BR" sz="1300" b="1" dirty="0">
                          <a:solidFill>
                            <a:srgbClr val="3F3F3F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não estava sendo aplicado</a:t>
                      </a:r>
                      <a:r>
                        <a:rPr lang="pt-BR" sz="1300" dirty="0">
                          <a:solidFill>
                            <a:srgbClr val="3F3F3F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em elementos que já possuíam o estilo de espaçamento predefinidos.</a:t>
                      </a:r>
                    </a:p>
                  </a:txBody>
                  <a:tcPr marL="52771" marR="52771" marT="52771" marB="527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pt-BR" sz="1300" dirty="0">
                          <a:solidFill>
                            <a:srgbClr val="3F3F3F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Todos os elementos da página agora recebem o novo valor de espaçamento.</a:t>
                      </a:r>
                      <a:endParaRPr lang="pt-BR" sz="1300" dirty="0">
                        <a:solidFill>
                          <a:srgbClr val="3F3F3F"/>
                        </a:solidFill>
                        <a:effectLst/>
                        <a:latin typeface="Calibri" panose="020F0502020204030204" pitchFamily="34" charset="0"/>
                        <a:ea typeface="Arial" panose="020B0604020202020204" pitchFamily="34" charset="0"/>
                        <a:cs typeface="Calibri" panose="020F0502020204030204" pitchFamily="34" charset="0"/>
                      </a:endParaRPr>
                    </a:p>
                  </a:txBody>
                  <a:tcPr marL="52771" marR="52771" marT="52771" marB="527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3919853"/>
                  </a:ext>
                </a:extLst>
              </a:tr>
            </a:tbl>
          </a:graphicData>
        </a:graphic>
      </p:graphicFrame>
      <p:pic>
        <p:nvPicPr>
          <p:cNvPr id="8" name="Picture 7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E95E7B29-34AC-C9E3-3B99-9C9612EA6C4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952"/>
          <a:stretch/>
        </p:blipFill>
        <p:spPr>
          <a:xfrm>
            <a:off x="3227415" y="4501332"/>
            <a:ext cx="3256497" cy="1732584"/>
          </a:xfrm>
          <a:prstGeom prst="rect">
            <a:avLst/>
          </a:prstGeom>
          <a:ln>
            <a:solidFill>
              <a:srgbClr val="C91F6F"/>
            </a:solidFill>
          </a:ln>
        </p:spPr>
      </p:pic>
      <p:pic>
        <p:nvPicPr>
          <p:cNvPr id="9" name="Picture 8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E0A12F9F-E816-D819-ABD3-8D4D0ECAE73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75" b="49778"/>
          <a:stretch/>
        </p:blipFill>
        <p:spPr>
          <a:xfrm>
            <a:off x="901292" y="3797073"/>
            <a:ext cx="3256497" cy="1732584"/>
          </a:xfrm>
          <a:prstGeom prst="rect">
            <a:avLst/>
          </a:prstGeom>
          <a:ln>
            <a:solidFill>
              <a:srgbClr val="C91F6F"/>
            </a:solidFill>
          </a:ln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B95EBD3-2A65-F869-2541-E4408FE6BDBE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4157789" y="4092315"/>
            <a:ext cx="697875" cy="409017"/>
          </a:xfrm>
          <a:prstGeom prst="curvedConnector2">
            <a:avLst/>
          </a:prstGeom>
          <a:ln>
            <a:solidFill>
              <a:srgbClr val="CA1F6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AA2978D-7C63-F3DF-C4B0-95E86F445D7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659696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817E36-FD3D-4796-AE52-D698F194C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Roteiro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01DC50E-A5DA-4D3D-BD94-56667F678B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</p:spPr>
        <p:txBody>
          <a:bodyPr>
            <a:normAutofit fontScale="92500" lnSpcReduction="10000"/>
          </a:bodyPr>
          <a:lstStyle/>
          <a:p>
            <a:pPr algn="just">
              <a:buClr>
                <a:srgbClr val="CA1F6F"/>
              </a:buClr>
              <a:buFont typeface="Arial" panose="020B0604020202020204" pitchFamily="34" charset="0"/>
              <a:buChar char="•"/>
            </a:pPr>
            <a:r>
              <a:rPr lang="pt-BR" dirty="0"/>
              <a:t>Objeto de pesquisa</a:t>
            </a:r>
          </a:p>
          <a:p>
            <a:pPr algn="just">
              <a:buClr>
                <a:srgbClr val="CA1F6F"/>
              </a:buClr>
              <a:buFont typeface="Arial" panose="020B0604020202020204" pitchFamily="34" charset="0"/>
              <a:buChar char="•"/>
            </a:pPr>
            <a:r>
              <a:rPr lang="pt-BR" dirty="0"/>
              <a:t>Objetivo</a:t>
            </a:r>
          </a:p>
          <a:p>
            <a:pPr algn="just">
              <a:buClr>
                <a:srgbClr val="CA1F6F"/>
              </a:buClr>
              <a:buFont typeface="Arial" panose="020B0604020202020204" pitchFamily="34" charset="0"/>
              <a:buChar char="•"/>
            </a:pPr>
            <a:r>
              <a:rPr lang="pt-BR" dirty="0"/>
              <a:t>Problema de pesquisa</a:t>
            </a:r>
          </a:p>
          <a:p>
            <a:pPr algn="just">
              <a:buClr>
                <a:srgbClr val="CA1F6F"/>
              </a:buClr>
              <a:buFont typeface="Arial" panose="020B0604020202020204" pitchFamily="34" charset="0"/>
              <a:buChar char="•"/>
            </a:pPr>
            <a:r>
              <a:rPr lang="pt-BR" dirty="0"/>
              <a:t>Justificativa</a:t>
            </a:r>
          </a:p>
          <a:p>
            <a:pPr algn="just">
              <a:buClr>
                <a:srgbClr val="CA1F6F"/>
              </a:buClr>
              <a:buFont typeface="Arial" panose="020B0604020202020204" pitchFamily="34" charset="0"/>
              <a:buChar char="•"/>
            </a:pPr>
            <a:r>
              <a:rPr lang="pt-BR" dirty="0"/>
              <a:t>Fundamentação teórica</a:t>
            </a:r>
          </a:p>
          <a:p>
            <a:pPr algn="just">
              <a:buClr>
                <a:srgbClr val="CA1F6F"/>
              </a:buClr>
              <a:buFont typeface="Arial" panose="020B0604020202020204" pitchFamily="34" charset="0"/>
              <a:buChar char="•"/>
            </a:pPr>
            <a:r>
              <a:rPr lang="pt-BR" dirty="0"/>
              <a:t>Metodologia</a:t>
            </a:r>
          </a:p>
          <a:p>
            <a:pPr algn="just">
              <a:buClr>
                <a:srgbClr val="CA1F6F"/>
              </a:buClr>
              <a:buFont typeface="Arial" panose="020B0604020202020204" pitchFamily="34" charset="0"/>
              <a:buChar char="•"/>
            </a:pPr>
            <a:r>
              <a:rPr lang="pt-BR" dirty="0"/>
              <a:t>Aplicação</a:t>
            </a:r>
          </a:p>
          <a:p>
            <a:pPr algn="just">
              <a:buClr>
                <a:srgbClr val="CA1F6F"/>
              </a:buClr>
              <a:buFont typeface="Arial" panose="020B0604020202020204" pitchFamily="34" charset="0"/>
              <a:buChar char="•"/>
            </a:pPr>
            <a:r>
              <a:rPr lang="pt-BR" dirty="0"/>
              <a:t>Testes</a:t>
            </a:r>
          </a:p>
          <a:p>
            <a:pPr algn="just">
              <a:buClr>
                <a:srgbClr val="CA1F6F"/>
              </a:buClr>
              <a:buFont typeface="Arial" panose="020B0604020202020204" pitchFamily="34" charset="0"/>
              <a:buChar char="•"/>
            </a:pPr>
            <a:r>
              <a:rPr lang="pt-BR" dirty="0"/>
              <a:t>Conclusão</a:t>
            </a:r>
          </a:p>
          <a:p>
            <a:pPr algn="just">
              <a:buClr>
                <a:srgbClr val="CA1F6F"/>
              </a:buClr>
              <a:buFont typeface="Arial" panose="020B0604020202020204" pitchFamily="34" charset="0"/>
              <a:buChar char="•"/>
            </a:pPr>
            <a:r>
              <a:rPr lang="pt-BR" dirty="0"/>
              <a:t>Referências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D27E04E-8C63-C3D2-FA17-1D67B11639E1}"/>
              </a:ext>
            </a:extLst>
          </p:cNvPr>
          <p:cNvSpPr/>
          <p:nvPr/>
        </p:nvSpPr>
        <p:spPr>
          <a:xfrm>
            <a:off x="-1" y="6329350"/>
            <a:ext cx="12192001" cy="510988"/>
          </a:xfrm>
          <a:prstGeom prst="rect">
            <a:avLst/>
          </a:prstGeom>
          <a:solidFill>
            <a:srgbClr val="FF299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539B7F5-D6EA-B02E-92B5-5420DA94BC8D}"/>
              </a:ext>
            </a:extLst>
          </p:cNvPr>
          <p:cNvSpPr/>
          <p:nvPr/>
        </p:nvSpPr>
        <p:spPr>
          <a:xfrm>
            <a:off x="0" y="6400800"/>
            <a:ext cx="12192001" cy="457200"/>
          </a:xfrm>
          <a:prstGeom prst="rect">
            <a:avLst/>
          </a:prstGeom>
          <a:solidFill>
            <a:srgbClr val="C91F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pic>
        <p:nvPicPr>
          <p:cNvPr id="6" name="Picture 5" descr="A pink dolphin with a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6D6DCF60-175E-8702-1871-5483EA79A4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53770" y="5904568"/>
            <a:ext cx="849563" cy="849563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2DCB2D2-2ECC-248D-2CF4-95DD91DBE4C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694401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D55920E-861C-4510-AD2D-2DE35986E6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79" y="286603"/>
            <a:ext cx="9285212" cy="1450757"/>
          </a:xfrm>
        </p:spPr>
        <p:txBody>
          <a:bodyPr/>
          <a:lstStyle/>
          <a:p>
            <a:r>
              <a:rPr lang="pt-BR" dirty="0"/>
              <a:t>Aplicação – Ajustes e melhorias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FE4C3E2-999C-EBCB-7214-964FF04C2FAB}"/>
              </a:ext>
            </a:extLst>
          </p:cNvPr>
          <p:cNvSpPr/>
          <p:nvPr/>
        </p:nvSpPr>
        <p:spPr>
          <a:xfrm>
            <a:off x="-1" y="6329350"/>
            <a:ext cx="12192001" cy="510988"/>
          </a:xfrm>
          <a:prstGeom prst="rect">
            <a:avLst/>
          </a:prstGeom>
          <a:solidFill>
            <a:srgbClr val="FF299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E2B68F0-F075-442D-7013-9677B8680CD8}"/>
              </a:ext>
            </a:extLst>
          </p:cNvPr>
          <p:cNvSpPr/>
          <p:nvPr/>
        </p:nvSpPr>
        <p:spPr>
          <a:xfrm>
            <a:off x="0" y="6400800"/>
            <a:ext cx="12192001" cy="457200"/>
          </a:xfrm>
          <a:prstGeom prst="rect">
            <a:avLst/>
          </a:prstGeom>
          <a:solidFill>
            <a:srgbClr val="C91F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pic>
        <p:nvPicPr>
          <p:cNvPr id="3" name="Picture 2" descr="A pink dolphin with a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56E5B3A6-C23A-71DD-740E-B8D571051B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53770" y="5904568"/>
            <a:ext cx="849563" cy="849563"/>
          </a:xfrm>
          <a:prstGeom prst="rect">
            <a:avLst/>
          </a:prstGeom>
        </p:spPr>
      </p:pic>
      <p:sp>
        <p:nvSpPr>
          <p:cNvPr id="4" name="Espaço Reservado para Texto 2">
            <a:extLst>
              <a:ext uri="{FF2B5EF4-FFF2-40B4-BE49-F238E27FC236}">
                <a16:creationId xmlns:a16="http://schemas.microsoft.com/office/drawing/2014/main" id="{65ADF545-AA05-EC06-6DA9-049D0C2DA8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</p:spPr>
        <p:txBody>
          <a:bodyPr>
            <a:normAutofit/>
          </a:bodyPr>
          <a:lstStyle/>
          <a:p>
            <a:pPr marL="114300" indent="0" algn="just">
              <a:buNone/>
            </a:pPr>
            <a:r>
              <a:rPr lang="pt-BR" b="1" dirty="0">
                <a:solidFill>
                  <a:schemeClr val="bg1"/>
                </a:solidFill>
                <a:highlight>
                  <a:srgbClr val="CA1F6F"/>
                </a:highlight>
              </a:rPr>
              <a:t> Salvar dados no navegador:</a:t>
            </a:r>
          </a:p>
          <a:p>
            <a:pPr algn="just">
              <a:buClr>
                <a:srgbClr val="CA1F6F"/>
              </a:buClr>
              <a:buFont typeface="Arial" panose="020B0604020202020204" pitchFamily="34" charset="0"/>
              <a:buChar char="•"/>
            </a:pPr>
            <a:r>
              <a:rPr lang="pt-BR" dirty="0"/>
              <a:t>Utilização de </a:t>
            </a:r>
            <a:r>
              <a:rPr lang="pt-BR" b="1" dirty="0" err="1">
                <a:solidFill>
                  <a:srgbClr val="CA1F6F"/>
                </a:solidFill>
              </a:rPr>
              <a:t>localStorage</a:t>
            </a:r>
            <a:r>
              <a:rPr lang="pt-BR" dirty="0"/>
              <a:t> (armazenamento local)</a:t>
            </a:r>
          </a:p>
          <a:p>
            <a:pPr algn="just">
              <a:buClr>
                <a:srgbClr val="CA1F6F"/>
              </a:buClr>
              <a:buFont typeface="Arial" panose="020B0604020202020204" pitchFamily="34" charset="0"/>
              <a:buChar char="•"/>
            </a:pPr>
            <a:endParaRPr lang="pt-BR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779EDDA1-EC05-232D-5D7B-AE772E5ED4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9464905"/>
              </p:ext>
            </p:extLst>
          </p:nvPr>
        </p:nvGraphicFramePr>
        <p:xfrm>
          <a:off x="1734262" y="3593892"/>
          <a:ext cx="4098525" cy="21922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035854">
                  <a:extLst>
                    <a:ext uri="{9D8B030D-6E8A-4147-A177-3AD203B41FA5}">
                      <a16:colId xmlns:a16="http://schemas.microsoft.com/office/drawing/2014/main" val="455184562"/>
                    </a:ext>
                  </a:extLst>
                </a:gridCol>
                <a:gridCol w="2062671">
                  <a:extLst>
                    <a:ext uri="{9D8B030D-6E8A-4147-A177-3AD203B41FA5}">
                      <a16:colId xmlns:a16="http://schemas.microsoft.com/office/drawing/2014/main" val="3518051667"/>
                    </a:ext>
                  </a:extLst>
                </a:gridCol>
              </a:tblGrid>
              <a:tr h="160280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pt-BR" sz="1300" b="1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Comportamento anterior</a:t>
                      </a:r>
                    </a:p>
                  </a:txBody>
                  <a:tcPr marL="52771" marR="52771" marT="52771" marB="527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1F6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pt-BR" sz="1300" b="1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Comportamento após ajuste</a:t>
                      </a:r>
                    </a:p>
                  </a:txBody>
                  <a:tcPr marL="52771" marR="52771" marT="52771" marB="527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1F6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1815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pt-BR" sz="1300" dirty="0">
                          <a:solidFill>
                            <a:srgbClr val="3F3F3F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Ao utilizar o navegador e preencher as informações no Boto, esses dados </a:t>
                      </a:r>
                      <a:r>
                        <a:rPr lang="pt-BR" sz="1300" b="1" dirty="0">
                          <a:solidFill>
                            <a:srgbClr val="3F3F3F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eram armazenados apenas na sessão atual</a:t>
                      </a:r>
                      <a:r>
                        <a:rPr lang="pt-BR" sz="1300" dirty="0">
                          <a:solidFill>
                            <a:srgbClr val="3F3F3F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, ou seja, ao fechar e abrir o navegador, o usuário era obrigado a preencher todas as informações novamente.</a:t>
                      </a:r>
                    </a:p>
                  </a:txBody>
                  <a:tcPr marL="52771" marR="52771" marT="52771" marB="527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pt-BR" sz="1300" dirty="0">
                          <a:solidFill>
                            <a:srgbClr val="3F3F3F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Os dados inseridos pelo usuário são salvos no armazenamento local do navegador. Mesmo que o usuário feche o navegador, os dados permanecerão salvos e a extensão continuará ativa.</a:t>
                      </a:r>
                    </a:p>
                  </a:txBody>
                  <a:tcPr marL="52771" marR="52771" marT="52771" marB="5277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4173998"/>
                  </a:ext>
                </a:extLst>
              </a:tr>
            </a:tbl>
          </a:graphicData>
        </a:graphic>
      </p:graphicFrame>
      <p:pic>
        <p:nvPicPr>
          <p:cNvPr id="8" name="Picture 7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FB2308B7-717E-36E3-F5C5-2E098EA693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9769" y="3134193"/>
            <a:ext cx="4685911" cy="2036915"/>
          </a:xfrm>
          <a:prstGeom prst="rect">
            <a:avLst/>
          </a:prstGeom>
          <a:ln>
            <a:solidFill>
              <a:srgbClr val="CA1F6F"/>
            </a:solidFill>
          </a:ln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78C7CFD-2189-6AAE-25CC-326E5B61B24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75718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D55920E-861C-4510-AD2D-2DE35986E6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79" y="286603"/>
            <a:ext cx="9285212" cy="1450757"/>
          </a:xfrm>
        </p:spPr>
        <p:txBody>
          <a:bodyPr/>
          <a:lstStyle/>
          <a:p>
            <a:r>
              <a:rPr lang="pt-BR" dirty="0"/>
              <a:t>Aplicação – Novas funcionalidades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FE4C3E2-999C-EBCB-7214-964FF04C2FAB}"/>
              </a:ext>
            </a:extLst>
          </p:cNvPr>
          <p:cNvSpPr/>
          <p:nvPr/>
        </p:nvSpPr>
        <p:spPr>
          <a:xfrm>
            <a:off x="-1" y="6329350"/>
            <a:ext cx="12192001" cy="510988"/>
          </a:xfrm>
          <a:prstGeom prst="rect">
            <a:avLst/>
          </a:prstGeom>
          <a:solidFill>
            <a:srgbClr val="FF299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E2B68F0-F075-442D-7013-9677B8680CD8}"/>
              </a:ext>
            </a:extLst>
          </p:cNvPr>
          <p:cNvSpPr/>
          <p:nvPr/>
        </p:nvSpPr>
        <p:spPr>
          <a:xfrm>
            <a:off x="0" y="6400800"/>
            <a:ext cx="12192001" cy="457200"/>
          </a:xfrm>
          <a:prstGeom prst="rect">
            <a:avLst/>
          </a:prstGeom>
          <a:solidFill>
            <a:srgbClr val="C91F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pic>
        <p:nvPicPr>
          <p:cNvPr id="3" name="Picture 2" descr="A pink dolphin with a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56E5B3A6-C23A-71DD-740E-B8D571051B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53770" y="5904568"/>
            <a:ext cx="849563" cy="849563"/>
          </a:xfrm>
          <a:prstGeom prst="rect">
            <a:avLst/>
          </a:prstGeom>
        </p:spPr>
      </p:pic>
      <p:sp>
        <p:nvSpPr>
          <p:cNvPr id="4" name="Espaço Reservado para Texto 2">
            <a:extLst>
              <a:ext uri="{FF2B5EF4-FFF2-40B4-BE49-F238E27FC236}">
                <a16:creationId xmlns:a16="http://schemas.microsoft.com/office/drawing/2014/main" id="{65ADF545-AA05-EC06-6DA9-049D0C2DA8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</p:spPr>
        <p:txBody>
          <a:bodyPr>
            <a:normAutofit/>
          </a:bodyPr>
          <a:lstStyle/>
          <a:p>
            <a:pPr marL="114300" indent="0" algn="just">
              <a:buNone/>
            </a:pPr>
            <a:r>
              <a:rPr lang="pt-BR" b="1" dirty="0">
                <a:solidFill>
                  <a:schemeClr val="bg1"/>
                </a:solidFill>
                <a:highlight>
                  <a:srgbClr val="CA1F6F"/>
                </a:highlight>
              </a:rPr>
              <a:t> Acessar elementos automaticamente:</a:t>
            </a:r>
          </a:p>
          <a:p>
            <a:pPr algn="just">
              <a:buClr>
                <a:srgbClr val="CA1F6F"/>
              </a:buClr>
              <a:buFont typeface="Arial" panose="020B0604020202020204" pitchFamily="34" charset="0"/>
              <a:buChar char="•"/>
            </a:pPr>
            <a:r>
              <a:rPr lang="pt-BR" b="1" dirty="0"/>
              <a:t>Realiza clique </a:t>
            </a:r>
            <a:r>
              <a:rPr lang="pt-BR" b="1" dirty="0">
                <a:solidFill>
                  <a:srgbClr val="CA1F6F"/>
                </a:solidFill>
              </a:rPr>
              <a:t>sem clicar</a:t>
            </a:r>
          </a:p>
          <a:p>
            <a:pPr algn="just">
              <a:buClr>
                <a:srgbClr val="CA1F6F"/>
              </a:buClr>
              <a:buFont typeface="Arial" panose="020B0604020202020204" pitchFamily="34" charset="0"/>
              <a:buChar char="•"/>
            </a:pPr>
            <a:r>
              <a:rPr lang="pt-BR" dirty="0"/>
              <a:t>Nova pergunta no questionário:</a:t>
            </a:r>
          </a:p>
          <a:p>
            <a:pPr lvl="1" algn="just">
              <a:buClr>
                <a:srgbClr val="CA1F6F"/>
              </a:buClr>
              <a:buFont typeface="Arial" panose="020B0604020202020204" pitchFamily="34" charset="0"/>
              <a:buChar char="•"/>
            </a:pPr>
            <a:r>
              <a:rPr lang="pt-BR" dirty="0"/>
              <a:t>Dificuldade moderada: </a:t>
            </a:r>
            <a:r>
              <a:rPr lang="pt-BR" b="1" dirty="0">
                <a:solidFill>
                  <a:srgbClr val="CA1F6F"/>
                </a:solidFill>
              </a:rPr>
              <a:t>ativa</a:t>
            </a:r>
            <a:r>
              <a:rPr lang="pt-BR" dirty="0"/>
              <a:t> funcionalidade</a:t>
            </a:r>
          </a:p>
          <a:p>
            <a:pPr lvl="1" algn="just">
              <a:buClr>
                <a:srgbClr val="CA1F6F"/>
              </a:buClr>
              <a:buFont typeface="Arial" panose="020B0604020202020204" pitchFamily="34" charset="0"/>
              <a:buChar char="•"/>
            </a:pPr>
            <a:r>
              <a:rPr lang="pt-BR" dirty="0"/>
              <a:t>Dificuldade severa: </a:t>
            </a:r>
            <a:r>
              <a:rPr lang="pt-BR" b="1" dirty="0">
                <a:solidFill>
                  <a:srgbClr val="CA1F6F"/>
                </a:solidFill>
              </a:rPr>
              <a:t>ativa</a:t>
            </a:r>
            <a:r>
              <a:rPr lang="pt-BR" dirty="0"/>
              <a:t> funcionalidade + </a:t>
            </a:r>
            <a:r>
              <a:rPr lang="pt-BR" b="1" i="1" dirty="0">
                <a:solidFill>
                  <a:srgbClr val="CA1F6F"/>
                </a:solidFill>
              </a:rPr>
              <a:t>zoom</a:t>
            </a:r>
            <a:r>
              <a:rPr lang="pt-BR" dirty="0"/>
              <a:t> de 20%</a:t>
            </a:r>
          </a:p>
          <a:p>
            <a:pPr algn="just">
              <a:buClr>
                <a:srgbClr val="CA1F6F"/>
              </a:buClr>
              <a:buFont typeface="Arial" panose="020B0604020202020204" pitchFamily="34" charset="0"/>
              <a:buChar char="•"/>
            </a:pPr>
            <a:r>
              <a:rPr lang="pt-BR" dirty="0"/>
              <a:t>Ativar/desativar na aba “Extras”</a:t>
            </a:r>
          </a:p>
          <a:p>
            <a:pPr algn="just">
              <a:buClr>
                <a:srgbClr val="CA1F6F"/>
              </a:buClr>
              <a:buFont typeface="Arial" panose="020B0604020202020204" pitchFamily="34" charset="0"/>
              <a:buChar char="•"/>
            </a:pPr>
            <a:r>
              <a:rPr lang="pt-BR" dirty="0"/>
              <a:t>Ativado para pessoas acima de </a:t>
            </a:r>
            <a:r>
              <a:rPr lang="pt-BR" b="1" dirty="0">
                <a:solidFill>
                  <a:srgbClr val="CA1F6F"/>
                </a:solidFill>
              </a:rPr>
              <a:t>70 anos</a:t>
            </a:r>
            <a:endParaRPr lang="pt-BR" dirty="0"/>
          </a:p>
          <a:p>
            <a:pPr algn="just">
              <a:buClr>
                <a:srgbClr val="CA1F6F"/>
              </a:buClr>
              <a:buFont typeface="Arial" panose="020B0604020202020204" pitchFamily="34" charset="0"/>
              <a:buChar char="•"/>
            </a:pPr>
            <a:r>
              <a:rPr lang="pt-BR" dirty="0"/>
              <a:t>Utiliza </a:t>
            </a:r>
            <a:r>
              <a:rPr lang="pt-BR" b="1" dirty="0">
                <a:solidFill>
                  <a:srgbClr val="CA1F6F"/>
                </a:solidFill>
              </a:rPr>
              <a:t>coordenadas</a:t>
            </a:r>
            <a:r>
              <a:rPr lang="pt-BR" dirty="0"/>
              <a:t> do mouse (</a:t>
            </a:r>
            <a:r>
              <a:rPr lang="pt-BR" dirty="0" err="1"/>
              <a:t>elementFromPoint</a:t>
            </a:r>
            <a:r>
              <a:rPr lang="pt-BR" dirty="0"/>
              <a:t>)</a:t>
            </a:r>
          </a:p>
        </p:txBody>
      </p:sp>
      <p:pic>
        <p:nvPicPr>
          <p:cNvPr id="12" name="Picture 11" descr="A picture containing text, font, screenshot, line&#10;&#10;Description automatically generated">
            <a:extLst>
              <a:ext uri="{FF2B5EF4-FFF2-40B4-BE49-F238E27FC236}">
                <a16:creationId xmlns:a16="http://schemas.microsoft.com/office/drawing/2014/main" id="{E71CBA5F-0A50-29A4-DFC6-62F132AF11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0098" y="5475394"/>
            <a:ext cx="2286000" cy="393700"/>
          </a:xfrm>
          <a:prstGeom prst="rect">
            <a:avLst/>
          </a:prstGeom>
          <a:ln>
            <a:solidFill>
              <a:srgbClr val="CA1F6F"/>
            </a:solidFill>
          </a:ln>
        </p:spPr>
      </p:pic>
      <p:pic>
        <p:nvPicPr>
          <p:cNvPr id="8" name="Picture 7" descr="A screen shot of a computer&#10;&#10;Description automatically generated">
            <a:extLst>
              <a:ext uri="{FF2B5EF4-FFF2-40B4-BE49-F238E27FC236}">
                <a16:creationId xmlns:a16="http://schemas.microsoft.com/office/drawing/2014/main" id="{50956E23-CDAB-711E-E1B1-1C3C341D94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7565" y="2575974"/>
            <a:ext cx="3983198" cy="2478434"/>
          </a:xfrm>
          <a:prstGeom prst="rect">
            <a:avLst/>
          </a:prstGeom>
          <a:ln>
            <a:solidFill>
              <a:srgbClr val="CA1F6F"/>
            </a:solidFill>
          </a:ln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10BF9C6-378B-F2C3-9A30-A0ECA4F7864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389260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D55920E-861C-4510-AD2D-2DE35986E6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79" y="286603"/>
            <a:ext cx="9285212" cy="1450757"/>
          </a:xfrm>
        </p:spPr>
        <p:txBody>
          <a:bodyPr/>
          <a:lstStyle/>
          <a:p>
            <a:r>
              <a:rPr lang="pt-BR" dirty="0"/>
              <a:t>Aplicação – Novas funcionalidades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FE4C3E2-999C-EBCB-7214-964FF04C2FAB}"/>
              </a:ext>
            </a:extLst>
          </p:cNvPr>
          <p:cNvSpPr/>
          <p:nvPr/>
        </p:nvSpPr>
        <p:spPr>
          <a:xfrm>
            <a:off x="-1" y="6329350"/>
            <a:ext cx="12192001" cy="510988"/>
          </a:xfrm>
          <a:prstGeom prst="rect">
            <a:avLst/>
          </a:prstGeom>
          <a:solidFill>
            <a:srgbClr val="FF299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E2B68F0-F075-442D-7013-9677B8680CD8}"/>
              </a:ext>
            </a:extLst>
          </p:cNvPr>
          <p:cNvSpPr/>
          <p:nvPr/>
        </p:nvSpPr>
        <p:spPr>
          <a:xfrm>
            <a:off x="0" y="6400800"/>
            <a:ext cx="12192001" cy="457200"/>
          </a:xfrm>
          <a:prstGeom prst="rect">
            <a:avLst/>
          </a:prstGeom>
          <a:solidFill>
            <a:srgbClr val="C91F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pic>
        <p:nvPicPr>
          <p:cNvPr id="3" name="Picture 2" descr="A pink dolphin with a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56E5B3A6-C23A-71DD-740E-B8D571051B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53770" y="5904568"/>
            <a:ext cx="849563" cy="849563"/>
          </a:xfrm>
          <a:prstGeom prst="rect">
            <a:avLst/>
          </a:prstGeom>
        </p:spPr>
      </p:pic>
      <p:sp>
        <p:nvSpPr>
          <p:cNvPr id="4" name="Espaço Reservado para Texto 2">
            <a:extLst>
              <a:ext uri="{FF2B5EF4-FFF2-40B4-BE49-F238E27FC236}">
                <a16:creationId xmlns:a16="http://schemas.microsoft.com/office/drawing/2014/main" id="{65ADF545-AA05-EC06-6DA9-049D0C2DA8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</p:spPr>
        <p:txBody>
          <a:bodyPr>
            <a:normAutofit/>
          </a:bodyPr>
          <a:lstStyle/>
          <a:p>
            <a:pPr marL="114300" indent="0" algn="just">
              <a:buNone/>
            </a:pPr>
            <a:r>
              <a:rPr lang="pt-BR" b="1" dirty="0">
                <a:solidFill>
                  <a:schemeClr val="bg1"/>
                </a:solidFill>
                <a:highlight>
                  <a:srgbClr val="CA1F6F"/>
                </a:highlight>
              </a:rPr>
              <a:t> Dica nas funcionalidades:</a:t>
            </a:r>
          </a:p>
          <a:p>
            <a:pPr algn="just">
              <a:buClr>
                <a:srgbClr val="CA1F6F"/>
              </a:buClr>
              <a:buFont typeface="Arial" panose="020B0604020202020204" pitchFamily="34" charset="0"/>
              <a:buChar char="•"/>
            </a:pPr>
            <a:r>
              <a:rPr lang="pt-BR" i="1" dirty="0"/>
              <a:t>Tour</a:t>
            </a:r>
            <a:r>
              <a:rPr lang="pt-BR" dirty="0"/>
              <a:t> ou dica?</a:t>
            </a:r>
          </a:p>
          <a:p>
            <a:pPr algn="just">
              <a:buClr>
                <a:srgbClr val="CA1F6F"/>
              </a:buClr>
              <a:buFont typeface="Arial" panose="020B0604020202020204" pitchFamily="34" charset="0"/>
              <a:buChar char="•"/>
            </a:pPr>
            <a:r>
              <a:rPr lang="pt-BR" dirty="0"/>
              <a:t>Componente </a:t>
            </a:r>
            <a:r>
              <a:rPr lang="pt-BR" i="1" dirty="0" err="1"/>
              <a:t>tooltip</a:t>
            </a:r>
            <a:r>
              <a:rPr lang="pt-BR" dirty="0"/>
              <a:t> do </a:t>
            </a:r>
            <a:r>
              <a:rPr lang="pt-BR" dirty="0" err="1"/>
              <a:t>Bold</a:t>
            </a:r>
            <a:endParaRPr lang="pt-BR" dirty="0"/>
          </a:p>
          <a:p>
            <a:pPr algn="just">
              <a:buClr>
                <a:srgbClr val="CA1F6F"/>
              </a:buClr>
              <a:buFont typeface="Arial" panose="020B0604020202020204" pitchFamily="34" charset="0"/>
              <a:buChar char="•"/>
            </a:pPr>
            <a:r>
              <a:rPr lang="pt-BR" dirty="0"/>
              <a:t>Fornece </a:t>
            </a:r>
            <a:r>
              <a:rPr lang="pt-BR" b="1" dirty="0">
                <a:solidFill>
                  <a:srgbClr val="CA1F6F"/>
                </a:solidFill>
              </a:rPr>
              <a:t>informações contextuais</a:t>
            </a:r>
          </a:p>
        </p:txBody>
      </p:sp>
      <p:pic>
        <p:nvPicPr>
          <p:cNvPr id="8" name="Picture 7" descr="A screenshot of a phone&#10;&#10;Description automatically generated with medium confidence">
            <a:extLst>
              <a:ext uri="{FF2B5EF4-FFF2-40B4-BE49-F238E27FC236}">
                <a16:creationId xmlns:a16="http://schemas.microsoft.com/office/drawing/2014/main" id="{F9D81DCF-0F70-AA43-5C98-859AA1368E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6533" y="2034044"/>
            <a:ext cx="1518952" cy="2789912"/>
          </a:xfrm>
          <a:prstGeom prst="rect">
            <a:avLst/>
          </a:prstGeom>
          <a:ln>
            <a:solidFill>
              <a:srgbClr val="CA1F6F"/>
            </a:solidFill>
          </a:ln>
        </p:spPr>
      </p:pic>
      <p:pic>
        <p:nvPicPr>
          <p:cNvPr id="10" name="Picture 9" descr="A screenshot of a phone&#10;&#10;Description automatically generated with low confidence">
            <a:extLst>
              <a:ext uri="{FF2B5EF4-FFF2-40B4-BE49-F238E27FC236}">
                <a16:creationId xmlns:a16="http://schemas.microsoft.com/office/drawing/2014/main" id="{FF7C1A2F-C45D-B6EC-BC21-9837812C00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5308" y="3114656"/>
            <a:ext cx="1518952" cy="2789912"/>
          </a:xfrm>
          <a:prstGeom prst="rect">
            <a:avLst/>
          </a:prstGeom>
          <a:ln>
            <a:solidFill>
              <a:srgbClr val="CA1F6F"/>
            </a:solidFill>
          </a:ln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9740606-1A25-A3BE-77C0-73B78C1FC48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041101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D55920E-861C-4510-AD2D-2DE35986E6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79" y="286603"/>
            <a:ext cx="9285212" cy="1450757"/>
          </a:xfrm>
        </p:spPr>
        <p:txBody>
          <a:bodyPr/>
          <a:lstStyle/>
          <a:p>
            <a:r>
              <a:rPr lang="pt-BR" dirty="0"/>
              <a:t>Aplicação – Novas funcionalidades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FE4C3E2-999C-EBCB-7214-964FF04C2FAB}"/>
              </a:ext>
            </a:extLst>
          </p:cNvPr>
          <p:cNvSpPr/>
          <p:nvPr/>
        </p:nvSpPr>
        <p:spPr>
          <a:xfrm>
            <a:off x="-1" y="6329350"/>
            <a:ext cx="12192001" cy="510988"/>
          </a:xfrm>
          <a:prstGeom prst="rect">
            <a:avLst/>
          </a:prstGeom>
          <a:solidFill>
            <a:srgbClr val="FF299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E2B68F0-F075-442D-7013-9677B8680CD8}"/>
              </a:ext>
            </a:extLst>
          </p:cNvPr>
          <p:cNvSpPr/>
          <p:nvPr/>
        </p:nvSpPr>
        <p:spPr>
          <a:xfrm>
            <a:off x="0" y="6400800"/>
            <a:ext cx="12192001" cy="457200"/>
          </a:xfrm>
          <a:prstGeom prst="rect">
            <a:avLst/>
          </a:prstGeom>
          <a:solidFill>
            <a:srgbClr val="C91F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pic>
        <p:nvPicPr>
          <p:cNvPr id="3" name="Picture 2" descr="A pink dolphin with a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56E5B3A6-C23A-71DD-740E-B8D571051B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53770" y="5904568"/>
            <a:ext cx="849563" cy="849563"/>
          </a:xfrm>
          <a:prstGeom prst="rect">
            <a:avLst/>
          </a:prstGeom>
        </p:spPr>
      </p:pic>
      <p:sp>
        <p:nvSpPr>
          <p:cNvPr id="4" name="Espaço Reservado para Texto 2">
            <a:extLst>
              <a:ext uri="{FF2B5EF4-FFF2-40B4-BE49-F238E27FC236}">
                <a16:creationId xmlns:a16="http://schemas.microsoft.com/office/drawing/2014/main" id="{65ADF545-AA05-EC06-6DA9-049D0C2DA8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</p:spPr>
        <p:txBody>
          <a:bodyPr>
            <a:normAutofit/>
          </a:bodyPr>
          <a:lstStyle/>
          <a:p>
            <a:pPr marL="114300" indent="0" algn="just">
              <a:buNone/>
            </a:pPr>
            <a:r>
              <a:rPr lang="pt-BR" b="1" dirty="0">
                <a:solidFill>
                  <a:schemeClr val="bg1"/>
                </a:solidFill>
                <a:highlight>
                  <a:srgbClr val="CA1F6F"/>
                </a:highlight>
              </a:rPr>
              <a:t> Ampliar tamanho da extensão:</a:t>
            </a:r>
          </a:p>
          <a:p>
            <a:pPr algn="just">
              <a:buClr>
                <a:srgbClr val="CA1F6F"/>
              </a:buClr>
              <a:buFont typeface="Arial" panose="020B0604020202020204" pitchFamily="34" charset="0"/>
              <a:buChar char="•"/>
            </a:pPr>
            <a:r>
              <a:rPr lang="pt-BR" b="1" dirty="0">
                <a:solidFill>
                  <a:srgbClr val="CA1F6F"/>
                </a:solidFill>
              </a:rPr>
              <a:t>Amplia</a:t>
            </a:r>
            <a:r>
              <a:rPr lang="pt-BR" dirty="0"/>
              <a:t> em 10% </a:t>
            </a:r>
            <a:r>
              <a:rPr lang="pt-BR" b="1" dirty="0">
                <a:solidFill>
                  <a:srgbClr val="CA1F6F"/>
                </a:solidFill>
              </a:rPr>
              <a:t>os elementos da extensão</a:t>
            </a:r>
          </a:p>
          <a:p>
            <a:pPr algn="just">
              <a:buClr>
                <a:srgbClr val="CA1F6F"/>
              </a:buClr>
              <a:buFont typeface="Arial" panose="020B0604020202020204" pitchFamily="34" charset="0"/>
              <a:buChar char="•"/>
            </a:pPr>
            <a:r>
              <a:rPr lang="pt-BR" dirty="0"/>
              <a:t>Ativação automática:</a:t>
            </a:r>
          </a:p>
          <a:p>
            <a:pPr lvl="1" algn="just">
              <a:buClr>
                <a:srgbClr val="CA1F6F"/>
              </a:buClr>
              <a:buFont typeface="Arial" panose="020B0604020202020204" pitchFamily="34" charset="0"/>
              <a:buChar char="•"/>
            </a:pPr>
            <a:r>
              <a:rPr lang="pt-BR" dirty="0"/>
              <a:t>Idade a partir de </a:t>
            </a:r>
            <a:r>
              <a:rPr lang="pt-BR" b="1" dirty="0"/>
              <a:t>45 anos</a:t>
            </a:r>
            <a:endParaRPr lang="pt-BR" dirty="0"/>
          </a:p>
          <a:p>
            <a:pPr lvl="1" algn="just">
              <a:buClr>
                <a:srgbClr val="CA1F6F"/>
              </a:buClr>
              <a:buFont typeface="Arial" panose="020B0604020202020204" pitchFamily="34" charset="0"/>
              <a:buChar char="•"/>
            </a:pPr>
            <a:r>
              <a:rPr lang="pt-BR" dirty="0"/>
              <a:t>Problema de visão </a:t>
            </a:r>
            <a:r>
              <a:rPr lang="pt-BR" b="1" dirty="0"/>
              <a:t>leve ou severo</a:t>
            </a:r>
          </a:p>
          <a:p>
            <a:pPr lvl="1" algn="just">
              <a:buClr>
                <a:srgbClr val="CA1F6F"/>
              </a:buClr>
              <a:buFont typeface="Arial" panose="020B0604020202020204" pitchFamily="34" charset="0"/>
              <a:buChar char="•"/>
            </a:pPr>
            <a:r>
              <a:rPr lang="pt-BR" dirty="0"/>
              <a:t>Deficiência cognitiva </a:t>
            </a:r>
            <a:r>
              <a:rPr lang="pt-BR" b="1" dirty="0"/>
              <a:t>leve ou severa</a:t>
            </a:r>
          </a:p>
          <a:p>
            <a:pPr lvl="1" algn="just">
              <a:buClr>
                <a:srgbClr val="CA1F6F"/>
              </a:buClr>
              <a:buFont typeface="Arial" panose="020B0604020202020204" pitchFamily="34" charset="0"/>
              <a:buChar char="•"/>
            </a:pPr>
            <a:r>
              <a:rPr lang="pt-BR" dirty="0"/>
              <a:t>Deficiência motora </a:t>
            </a:r>
            <a:r>
              <a:rPr lang="pt-BR" b="1" dirty="0"/>
              <a:t>severa</a:t>
            </a:r>
          </a:p>
          <a:p>
            <a:pPr algn="just">
              <a:buClr>
                <a:srgbClr val="CA1F6F"/>
              </a:buClr>
              <a:buFont typeface="Arial" panose="020B0604020202020204" pitchFamily="34" charset="0"/>
              <a:buChar char="•"/>
            </a:pPr>
            <a:r>
              <a:rPr lang="pt-BR" dirty="0"/>
              <a:t>Ativar/desativar na aba “Extras”</a:t>
            </a:r>
          </a:p>
          <a:p>
            <a:pPr algn="just">
              <a:buClr>
                <a:srgbClr val="CA1F6F"/>
              </a:buClr>
              <a:buFont typeface="Arial" panose="020B0604020202020204" pitchFamily="34" charset="0"/>
              <a:buChar char="•"/>
            </a:pPr>
            <a:endParaRPr lang="pt-BR" dirty="0"/>
          </a:p>
        </p:txBody>
      </p:sp>
      <p:pic>
        <p:nvPicPr>
          <p:cNvPr id="7" name="Picture 6" descr="A screenshot of a phone&#10;&#10;Description automatically generated with medium confidence">
            <a:extLst>
              <a:ext uri="{FF2B5EF4-FFF2-40B4-BE49-F238E27FC236}">
                <a16:creationId xmlns:a16="http://schemas.microsoft.com/office/drawing/2014/main" id="{4F632F17-2064-FCA8-00D0-90CAA4926D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3393" y="2309971"/>
            <a:ext cx="1897148" cy="3594597"/>
          </a:xfrm>
          <a:prstGeom prst="rect">
            <a:avLst/>
          </a:prstGeom>
          <a:ln>
            <a:solidFill>
              <a:srgbClr val="CA1F6F"/>
            </a:solidFill>
          </a:ln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0C53DB0-872B-DABF-125F-E5F1F1D9E51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002850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D55920E-861C-4510-AD2D-2DE35986E6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79" y="286603"/>
            <a:ext cx="9285212" cy="1450757"/>
          </a:xfrm>
        </p:spPr>
        <p:txBody>
          <a:bodyPr/>
          <a:lstStyle/>
          <a:p>
            <a:r>
              <a:rPr lang="pt-BR" dirty="0"/>
              <a:t>Aplicação – Novas funcionalidades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FE4C3E2-999C-EBCB-7214-964FF04C2FAB}"/>
              </a:ext>
            </a:extLst>
          </p:cNvPr>
          <p:cNvSpPr/>
          <p:nvPr/>
        </p:nvSpPr>
        <p:spPr>
          <a:xfrm>
            <a:off x="-1" y="6329350"/>
            <a:ext cx="12192001" cy="510988"/>
          </a:xfrm>
          <a:prstGeom prst="rect">
            <a:avLst/>
          </a:prstGeom>
          <a:solidFill>
            <a:srgbClr val="FF299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E2B68F0-F075-442D-7013-9677B8680CD8}"/>
              </a:ext>
            </a:extLst>
          </p:cNvPr>
          <p:cNvSpPr/>
          <p:nvPr/>
        </p:nvSpPr>
        <p:spPr>
          <a:xfrm>
            <a:off x="0" y="6400800"/>
            <a:ext cx="12192001" cy="457200"/>
          </a:xfrm>
          <a:prstGeom prst="rect">
            <a:avLst/>
          </a:prstGeom>
          <a:solidFill>
            <a:srgbClr val="C91F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pic>
        <p:nvPicPr>
          <p:cNvPr id="3" name="Picture 2" descr="A pink dolphin with a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56E5B3A6-C23A-71DD-740E-B8D571051B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53770" y="5904568"/>
            <a:ext cx="849563" cy="849563"/>
          </a:xfrm>
          <a:prstGeom prst="rect">
            <a:avLst/>
          </a:prstGeom>
        </p:spPr>
      </p:pic>
      <p:sp>
        <p:nvSpPr>
          <p:cNvPr id="4" name="Espaço Reservado para Texto 2">
            <a:extLst>
              <a:ext uri="{FF2B5EF4-FFF2-40B4-BE49-F238E27FC236}">
                <a16:creationId xmlns:a16="http://schemas.microsoft.com/office/drawing/2014/main" id="{65ADF545-AA05-EC06-6DA9-049D0C2DA8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97279" y="1845734"/>
            <a:ext cx="7745779" cy="4023360"/>
          </a:xfrm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pt-BR" b="1" dirty="0">
                <a:solidFill>
                  <a:schemeClr val="bg1"/>
                </a:solidFill>
                <a:highlight>
                  <a:srgbClr val="CA1F6F"/>
                </a:highlight>
              </a:rPr>
              <a:t> Ativar/desativar a extensão:</a:t>
            </a:r>
          </a:p>
          <a:p>
            <a:pPr>
              <a:buClr>
                <a:srgbClr val="CA1F6F"/>
              </a:buClr>
              <a:buFont typeface="Arial" panose="020B0604020202020204" pitchFamily="34" charset="0"/>
              <a:buChar char="•"/>
            </a:pPr>
            <a:r>
              <a:rPr lang="pt-BR" dirty="0"/>
              <a:t>Componente </a:t>
            </a:r>
            <a:r>
              <a:rPr lang="pt-BR" i="1" dirty="0" err="1"/>
              <a:t>toggle</a:t>
            </a:r>
            <a:r>
              <a:rPr lang="pt-BR" dirty="0"/>
              <a:t> do </a:t>
            </a:r>
            <a:r>
              <a:rPr lang="pt-BR" dirty="0" err="1"/>
              <a:t>Bold</a:t>
            </a:r>
            <a:endParaRPr lang="pt-BR" dirty="0"/>
          </a:p>
          <a:p>
            <a:pPr>
              <a:buClr>
                <a:srgbClr val="CA1F6F"/>
              </a:buClr>
              <a:buFont typeface="Arial" panose="020B0604020202020204" pitchFamily="34" charset="0"/>
              <a:buChar char="•"/>
            </a:pPr>
            <a:r>
              <a:rPr lang="pt-BR" b="1" dirty="0">
                <a:solidFill>
                  <a:srgbClr val="CA1F6F"/>
                </a:solidFill>
              </a:rPr>
              <a:t>Interrompe</a:t>
            </a:r>
            <a:r>
              <a:rPr lang="pt-BR" dirty="0"/>
              <a:t> recursos e funcionalidades</a:t>
            </a:r>
          </a:p>
          <a:p>
            <a:pPr>
              <a:buClr>
                <a:srgbClr val="CA1F6F"/>
              </a:buClr>
              <a:buFont typeface="Arial" panose="020B0604020202020204" pitchFamily="34" charset="0"/>
              <a:buChar char="•"/>
            </a:pPr>
            <a:r>
              <a:rPr lang="pt-BR" dirty="0"/>
              <a:t>Mantém os dados salvos</a:t>
            </a:r>
          </a:p>
          <a:p>
            <a:pPr>
              <a:buClr>
                <a:srgbClr val="CA1F6F"/>
              </a:buClr>
              <a:buFont typeface="Arial" panose="020B0604020202020204" pitchFamily="34" charset="0"/>
              <a:buChar char="•"/>
            </a:pPr>
            <a:r>
              <a:rPr lang="pt-BR" dirty="0"/>
              <a:t>Oculta os elementos de configurações</a:t>
            </a:r>
          </a:p>
          <a:p>
            <a:pPr>
              <a:buClr>
                <a:srgbClr val="CA1F6F"/>
              </a:buClr>
              <a:buFont typeface="Arial" panose="020B0604020202020204" pitchFamily="34" charset="0"/>
              <a:buChar char="•"/>
            </a:pPr>
            <a:endParaRPr lang="pt-BR" dirty="0"/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FBAEE9DA-F47D-8D2F-D73B-0395AE6728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1595" y="2370694"/>
            <a:ext cx="5162175" cy="3212020"/>
          </a:xfrm>
          <a:prstGeom prst="rect">
            <a:avLst/>
          </a:prstGeom>
          <a:ln>
            <a:solidFill>
              <a:srgbClr val="CA1F6F"/>
            </a:solidFill>
          </a:ln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560DEE6-2225-E6FD-D1A1-68BFF7964F5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24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991552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D55920E-861C-4510-AD2D-2DE35986E6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79" y="286603"/>
            <a:ext cx="9285212" cy="1450757"/>
          </a:xfrm>
        </p:spPr>
        <p:txBody>
          <a:bodyPr/>
          <a:lstStyle/>
          <a:p>
            <a:r>
              <a:rPr lang="pt-BR" dirty="0"/>
              <a:t>Aplicação – Novas funcionalidades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FE4C3E2-999C-EBCB-7214-964FF04C2FAB}"/>
              </a:ext>
            </a:extLst>
          </p:cNvPr>
          <p:cNvSpPr/>
          <p:nvPr/>
        </p:nvSpPr>
        <p:spPr>
          <a:xfrm>
            <a:off x="-1" y="6329350"/>
            <a:ext cx="12192001" cy="510988"/>
          </a:xfrm>
          <a:prstGeom prst="rect">
            <a:avLst/>
          </a:prstGeom>
          <a:solidFill>
            <a:srgbClr val="FF299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E2B68F0-F075-442D-7013-9677B8680CD8}"/>
              </a:ext>
            </a:extLst>
          </p:cNvPr>
          <p:cNvSpPr/>
          <p:nvPr/>
        </p:nvSpPr>
        <p:spPr>
          <a:xfrm>
            <a:off x="0" y="6400800"/>
            <a:ext cx="12192001" cy="457200"/>
          </a:xfrm>
          <a:prstGeom prst="rect">
            <a:avLst/>
          </a:prstGeom>
          <a:solidFill>
            <a:srgbClr val="C91F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pic>
        <p:nvPicPr>
          <p:cNvPr id="3" name="Picture 2" descr="A pink dolphin with a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56E5B3A6-C23A-71DD-740E-B8D571051B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53770" y="5904568"/>
            <a:ext cx="849563" cy="849563"/>
          </a:xfrm>
          <a:prstGeom prst="rect">
            <a:avLst/>
          </a:prstGeom>
        </p:spPr>
      </p:pic>
      <p:sp>
        <p:nvSpPr>
          <p:cNvPr id="4" name="Espaço Reservado para Texto 2">
            <a:extLst>
              <a:ext uri="{FF2B5EF4-FFF2-40B4-BE49-F238E27FC236}">
                <a16:creationId xmlns:a16="http://schemas.microsoft.com/office/drawing/2014/main" id="{65ADF545-AA05-EC06-6DA9-049D0C2DA8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</p:spPr>
        <p:txBody>
          <a:bodyPr>
            <a:normAutofit/>
          </a:bodyPr>
          <a:lstStyle/>
          <a:p>
            <a:pPr marL="114300" indent="0" algn="just">
              <a:buNone/>
            </a:pPr>
            <a:r>
              <a:rPr lang="pt-BR" b="1" dirty="0">
                <a:solidFill>
                  <a:schemeClr val="bg1"/>
                </a:solidFill>
                <a:highlight>
                  <a:srgbClr val="CA1F6F"/>
                </a:highlight>
              </a:rPr>
              <a:t> Restaurar configurações padrão:</a:t>
            </a:r>
          </a:p>
          <a:p>
            <a:pPr algn="just">
              <a:buClr>
                <a:srgbClr val="CA1F6F"/>
              </a:buClr>
              <a:buFont typeface="Arial" panose="020B0604020202020204" pitchFamily="34" charset="0"/>
              <a:buChar char="•"/>
            </a:pPr>
            <a:r>
              <a:rPr lang="pt-BR" b="1" dirty="0">
                <a:solidFill>
                  <a:srgbClr val="CA1F6F"/>
                </a:solidFill>
              </a:rPr>
              <a:t>Redefine padrão </a:t>
            </a:r>
            <a:r>
              <a:rPr lang="pt-BR" dirty="0"/>
              <a:t>do perfil do usuário</a:t>
            </a:r>
          </a:p>
          <a:p>
            <a:pPr algn="just">
              <a:buClr>
                <a:srgbClr val="CA1F6F"/>
              </a:buClr>
              <a:buFont typeface="Arial" panose="020B0604020202020204" pitchFamily="34" charset="0"/>
              <a:buChar char="•"/>
            </a:pPr>
            <a:r>
              <a:rPr lang="pt-BR" dirty="0"/>
              <a:t>Botão na aba “Extras”</a:t>
            </a:r>
          </a:p>
        </p:txBody>
      </p:sp>
      <p:pic>
        <p:nvPicPr>
          <p:cNvPr id="15" name="Picture 1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0BED8CD3-B6B5-C6D1-0B3C-1A1D1E3EF6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9562" y="2688771"/>
            <a:ext cx="4924921" cy="3064395"/>
          </a:xfrm>
          <a:prstGeom prst="rect">
            <a:avLst/>
          </a:prstGeom>
          <a:ln>
            <a:solidFill>
              <a:srgbClr val="CA1F6F"/>
            </a:solidFill>
          </a:ln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2442AA0-639E-5CBB-7CF3-5E4F1E41164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680504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D55920E-861C-4510-AD2D-2DE35986E6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79" y="286603"/>
            <a:ext cx="6746348" cy="1450757"/>
          </a:xfrm>
        </p:spPr>
        <p:txBody>
          <a:bodyPr>
            <a:normAutofit/>
          </a:bodyPr>
          <a:lstStyle/>
          <a:p>
            <a:r>
              <a:rPr lang="pt-BR" dirty="0"/>
              <a:t>Testes do desenvolvedor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FE4C3E2-999C-EBCB-7214-964FF04C2FAB}"/>
              </a:ext>
            </a:extLst>
          </p:cNvPr>
          <p:cNvSpPr/>
          <p:nvPr/>
        </p:nvSpPr>
        <p:spPr>
          <a:xfrm>
            <a:off x="-1" y="6329350"/>
            <a:ext cx="12192001" cy="510988"/>
          </a:xfrm>
          <a:prstGeom prst="rect">
            <a:avLst/>
          </a:prstGeom>
          <a:solidFill>
            <a:srgbClr val="FF299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E2B68F0-F075-442D-7013-9677B8680CD8}"/>
              </a:ext>
            </a:extLst>
          </p:cNvPr>
          <p:cNvSpPr/>
          <p:nvPr/>
        </p:nvSpPr>
        <p:spPr>
          <a:xfrm>
            <a:off x="0" y="6400800"/>
            <a:ext cx="12192001" cy="457200"/>
          </a:xfrm>
          <a:prstGeom prst="rect">
            <a:avLst/>
          </a:prstGeom>
          <a:solidFill>
            <a:srgbClr val="C91F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pic>
        <p:nvPicPr>
          <p:cNvPr id="3" name="Picture 2" descr="A pink dolphin with a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56E5B3A6-C23A-71DD-740E-B8D571051B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53770" y="5904568"/>
            <a:ext cx="849563" cy="849563"/>
          </a:xfrm>
          <a:prstGeom prst="rect">
            <a:avLst/>
          </a:prstGeom>
        </p:spPr>
      </p:pic>
      <p:sp>
        <p:nvSpPr>
          <p:cNvPr id="4" name="Espaço Reservado para Texto 2">
            <a:extLst>
              <a:ext uri="{FF2B5EF4-FFF2-40B4-BE49-F238E27FC236}">
                <a16:creationId xmlns:a16="http://schemas.microsoft.com/office/drawing/2014/main" id="{65ADF545-AA05-EC06-6DA9-049D0C2DA8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</p:spPr>
        <p:txBody>
          <a:bodyPr>
            <a:normAutofit/>
          </a:bodyPr>
          <a:lstStyle/>
          <a:p>
            <a:pPr marL="114300" indent="0" algn="just">
              <a:buClr>
                <a:srgbClr val="CA1F6F"/>
              </a:buClr>
              <a:buNone/>
            </a:pPr>
            <a:r>
              <a:rPr lang="pt-BR" b="1" dirty="0">
                <a:solidFill>
                  <a:schemeClr val="bg1"/>
                </a:solidFill>
                <a:highlight>
                  <a:srgbClr val="CA1F6F"/>
                </a:highlight>
              </a:rPr>
              <a:t> Metodologias de teste:</a:t>
            </a:r>
            <a:endParaRPr lang="pt-BR" dirty="0"/>
          </a:p>
          <a:p>
            <a:pPr algn="just">
              <a:buClr>
                <a:srgbClr val="CA1F6F"/>
              </a:buClr>
              <a:buFont typeface="Arial" panose="020B0604020202020204" pitchFamily="34" charset="0"/>
              <a:buChar char="•"/>
            </a:pPr>
            <a:r>
              <a:rPr lang="pt-BR" b="1" dirty="0">
                <a:solidFill>
                  <a:srgbClr val="CA1F6F"/>
                </a:solidFill>
              </a:rPr>
              <a:t>Caixa Preta </a:t>
            </a:r>
            <a:r>
              <a:rPr lang="pt-BR" dirty="0"/>
              <a:t>e de </a:t>
            </a:r>
            <a:r>
              <a:rPr lang="pt-BR" b="1" dirty="0">
                <a:solidFill>
                  <a:srgbClr val="CA1F6F"/>
                </a:solidFill>
              </a:rPr>
              <a:t>Regressão</a:t>
            </a:r>
            <a:r>
              <a:rPr lang="pt-BR" dirty="0"/>
              <a:t>;</a:t>
            </a:r>
          </a:p>
          <a:p>
            <a:pPr marL="114300" indent="0" algn="just">
              <a:buClr>
                <a:srgbClr val="CA1F6F"/>
              </a:buClr>
              <a:buNone/>
            </a:pPr>
            <a:r>
              <a:rPr lang="pt-BR" b="1" dirty="0">
                <a:solidFill>
                  <a:schemeClr val="bg1"/>
                </a:solidFill>
                <a:highlight>
                  <a:srgbClr val="CA1F6F"/>
                </a:highlight>
              </a:rPr>
              <a:t> Websites utilizados nos testes:</a:t>
            </a:r>
          </a:p>
          <a:p>
            <a:pPr algn="just">
              <a:buClr>
                <a:srgbClr val="CA1F6F"/>
              </a:buClr>
              <a:buFont typeface="Arial" panose="020B0604020202020204" pitchFamily="34" charset="0"/>
              <a:buChar char="•"/>
            </a:pPr>
            <a:r>
              <a:rPr lang="pt-BR" dirty="0" err="1"/>
              <a:t>Apple.com</a:t>
            </a:r>
            <a:r>
              <a:rPr lang="pt-BR" dirty="0"/>
              <a:t>, </a:t>
            </a:r>
            <a:r>
              <a:rPr lang="pt-BR" dirty="0" err="1"/>
              <a:t>portalvirtual.unisc.br</a:t>
            </a:r>
            <a:r>
              <a:rPr lang="pt-BR" dirty="0"/>
              <a:t>, </a:t>
            </a:r>
            <a:r>
              <a:rPr lang="pt-BR" dirty="0" err="1"/>
              <a:t>youtube.com</a:t>
            </a:r>
            <a:r>
              <a:rPr lang="pt-BR" dirty="0"/>
              <a:t>, </a:t>
            </a:r>
            <a:r>
              <a:rPr lang="pt-BR" dirty="0" err="1"/>
              <a:t>pinterest.com</a:t>
            </a:r>
            <a:r>
              <a:rPr lang="pt-BR" dirty="0"/>
              <a:t>, </a:t>
            </a:r>
            <a:r>
              <a:rPr lang="pt-BR" dirty="0" err="1"/>
              <a:t>uol.com.br</a:t>
            </a:r>
            <a:r>
              <a:rPr lang="pt-BR" dirty="0"/>
              <a:t>;</a:t>
            </a:r>
          </a:p>
          <a:p>
            <a:pPr marL="114300" indent="0" algn="just">
              <a:buClr>
                <a:srgbClr val="CA1F6F"/>
              </a:buClr>
              <a:buNone/>
            </a:pPr>
            <a:r>
              <a:rPr lang="pt-BR" b="1" dirty="0">
                <a:solidFill>
                  <a:schemeClr val="bg1"/>
                </a:solidFill>
                <a:highlight>
                  <a:srgbClr val="CA1F6F"/>
                </a:highlight>
              </a:rPr>
              <a:t> Resultados:</a:t>
            </a:r>
          </a:p>
          <a:p>
            <a:pPr algn="just">
              <a:buClr>
                <a:srgbClr val="CA1F6F"/>
              </a:buClr>
              <a:buFont typeface="Arial" panose="020B0604020202020204" pitchFamily="34" charset="0"/>
              <a:buChar char="•"/>
            </a:pPr>
            <a:r>
              <a:rPr lang="pt-BR" dirty="0"/>
              <a:t>Dos 38 itens testados, </a:t>
            </a:r>
            <a:r>
              <a:rPr lang="pt-BR" b="1" dirty="0">
                <a:solidFill>
                  <a:srgbClr val="CA1F6F"/>
                </a:solidFill>
              </a:rPr>
              <a:t>2 falharam</a:t>
            </a:r>
            <a:r>
              <a:rPr lang="pt-BR" dirty="0"/>
              <a:t>:</a:t>
            </a:r>
          </a:p>
          <a:p>
            <a:pPr lvl="1" algn="just">
              <a:buClr>
                <a:srgbClr val="CA1F6F"/>
              </a:buClr>
              <a:buFont typeface="Arial" panose="020B0604020202020204" pitchFamily="34" charset="0"/>
              <a:buChar char="•"/>
            </a:pPr>
            <a:r>
              <a:rPr lang="pt-BR" dirty="0"/>
              <a:t>Ocultar elementos (propagandas);</a:t>
            </a:r>
          </a:p>
          <a:p>
            <a:pPr lvl="1" algn="just">
              <a:buClr>
                <a:srgbClr val="CA1F6F"/>
              </a:buClr>
              <a:buFont typeface="Arial" panose="020B0604020202020204" pitchFamily="34" charset="0"/>
              <a:buChar char="•"/>
            </a:pPr>
            <a:r>
              <a:rPr lang="pt-BR" dirty="0"/>
              <a:t>Aceitar solicitações do uso de </a:t>
            </a:r>
            <a:r>
              <a:rPr lang="pt-BR" i="1" dirty="0"/>
              <a:t>cookies;</a:t>
            </a:r>
          </a:p>
          <a:p>
            <a:pPr algn="just">
              <a:buClr>
                <a:srgbClr val="CA1F6F"/>
              </a:buClr>
              <a:buFont typeface="Arial" panose="020B0604020202020204" pitchFamily="34" charset="0"/>
              <a:buChar char="•"/>
            </a:pPr>
            <a:r>
              <a:rPr lang="pt-BR" dirty="0"/>
              <a:t>Os testes que falharam tiveram o </a:t>
            </a:r>
            <a:r>
              <a:rPr lang="pt-BR" b="1" dirty="0">
                <a:solidFill>
                  <a:srgbClr val="CA1F6F"/>
                </a:solidFill>
              </a:rPr>
              <a:t>mesmo resultado na versão antiga do Boto</a:t>
            </a:r>
            <a:r>
              <a:rPr lang="pt-BR" dirty="0"/>
              <a:t>.</a:t>
            </a:r>
          </a:p>
          <a:p>
            <a:pPr marL="114300" indent="0" algn="just">
              <a:buClr>
                <a:srgbClr val="CA1F6F"/>
              </a:buClr>
              <a:buNone/>
            </a:pPr>
            <a:endParaRPr lang="pt-BR" b="1" dirty="0">
              <a:solidFill>
                <a:srgbClr val="CA1F6F"/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FE43891-A251-B93B-6ED2-B052843C385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26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153154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D55920E-861C-4510-AD2D-2DE35986E6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6435634" cy="1450757"/>
          </a:xfrm>
        </p:spPr>
        <p:txBody>
          <a:bodyPr>
            <a:normAutofit/>
          </a:bodyPr>
          <a:lstStyle/>
          <a:p>
            <a:r>
              <a:rPr lang="pt-BR" dirty="0"/>
              <a:t>Testes de usabilidade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FE4C3E2-999C-EBCB-7214-964FF04C2FAB}"/>
              </a:ext>
            </a:extLst>
          </p:cNvPr>
          <p:cNvSpPr/>
          <p:nvPr/>
        </p:nvSpPr>
        <p:spPr>
          <a:xfrm>
            <a:off x="-1" y="6329350"/>
            <a:ext cx="12192001" cy="510988"/>
          </a:xfrm>
          <a:prstGeom prst="rect">
            <a:avLst/>
          </a:prstGeom>
          <a:solidFill>
            <a:srgbClr val="FF299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E2B68F0-F075-442D-7013-9677B8680CD8}"/>
              </a:ext>
            </a:extLst>
          </p:cNvPr>
          <p:cNvSpPr/>
          <p:nvPr/>
        </p:nvSpPr>
        <p:spPr>
          <a:xfrm>
            <a:off x="0" y="6400800"/>
            <a:ext cx="12192001" cy="457200"/>
          </a:xfrm>
          <a:prstGeom prst="rect">
            <a:avLst/>
          </a:prstGeom>
          <a:solidFill>
            <a:srgbClr val="C91F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pic>
        <p:nvPicPr>
          <p:cNvPr id="3" name="Picture 2" descr="A pink dolphin with a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56E5B3A6-C23A-71DD-740E-B8D571051B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53770" y="5904568"/>
            <a:ext cx="849563" cy="849563"/>
          </a:xfrm>
          <a:prstGeom prst="rect">
            <a:avLst/>
          </a:prstGeom>
        </p:spPr>
      </p:pic>
      <p:sp>
        <p:nvSpPr>
          <p:cNvPr id="4" name="Espaço Reservado para Texto 2">
            <a:extLst>
              <a:ext uri="{FF2B5EF4-FFF2-40B4-BE49-F238E27FC236}">
                <a16:creationId xmlns:a16="http://schemas.microsoft.com/office/drawing/2014/main" id="{65ADF545-AA05-EC06-6DA9-049D0C2DA8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</p:spPr>
        <p:txBody>
          <a:bodyPr>
            <a:normAutofit/>
          </a:bodyPr>
          <a:lstStyle/>
          <a:p>
            <a:pPr marL="114300" indent="0" algn="just">
              <a:buClr>
                <a:srgbClr val="CA1F6F"/>
              </a:buClr>
              <a:buNone/>
            </a:pPr>
            <a:r>
              <a:rPr lang="pt-BR" b="1" dirty="0">
                <a:solidFill>
                  <a:schemeClr val="bg1"/>
                </a:solidFill>
                <a:highlight>
                  <a:srgbClr val="CA1F6F"/>
                </a:highlight>
              </a:rPr>
              <a:t> Método:</a:t>
            </a:r>
            <a:endParaRPr lang="pt-BR" dirty="0"/>
          </a:p>
          <a:p>
            <a:pPr algn="just">
              <a:buClr>
                <a:srgbClr val="CA1F6F"/>
              </a:buClr>
              <a:buFont typeface="Arial" panose="020B0604020202020204" pitchFamily="34" charset="0"/>
              <a:buChar char="•"/>
            </a:pPr>
            <a:r>
              <a:rPr lang="pt-BR" dirty="0"/>
              <a:t>Plano de testes seguindo as orientações de Rocha e </a:t>
            </a:r>
            <a:r>
              <a:rPr lang="pt-BR" dirty="0" err="1"/>
              <a:t>Baranauskas</a:t>
            </a:r>
            <a:r>
              <a:rPr lang="pt-BR" dirty="0"/>
              <a:t> (2003)</a:t>
            </a:r>
          </a:p>
          <a:p>
            <a:pPr algn="just">
              <a:buClr>
                <a:srgbClr val="CA1F6F"/>
              </a:buClr>
              <a:buFont typeface="Arial" panose="020B0604020202020204" pitchFamily="34" charset="0"/>
              <a:buChar char="•"/>
            </a:pPr>
            <a:r>
              <a:rPr lang="pt-BR" b="1" dirty="0">
                <a:solidFill>
                  <a:srgbClr val="CA1F6F"/>
                </a:solidFill>
              </a:rPr>
              <a:t>Roteiro</a:t>
            </a:r>
            <a:r>
              <a:rPr lang="pt-BR" dirty="0"/>
              <a:t> (Apresentação, Ambientação, Tarefas-chave e Encerramento)</a:t>
            </a:r>
          </a:p>
          <a:p>
            <a:pPr algn="just">
              <a:buClr>
                <a:srgbClr val="CA1F6F"/>
              </a:buClr>
              <a:buFont typeface="Arial" panose="020B0604020202020204" pitchFamily="34" charset="0"/>
              <a:buChar char="•"/>
            </a:pPr>
            <a:r>
              <a:rPr lang="pt-BR" dirty="0"/>
              <a:t>Termo de Consentimento Livre e Esclarecido</a:t>
            </a:r>
          </a:p>
          <a:p>
            <a:pPr algn="just">
              <a:buClr>
                <a:srgbClr val="CA1F6F"/>
              </a:buClr>
              <a:buFont typeface="Arial" panose="020B0604020202020204" pitchFamily="34" charset="0"/>
              <a:buChar char="•"/>
            </a:pPr>
            <a:r>
              <a:rPr lang="pt-BR" b="1" dirty="0">
                <a:solidFill>
                  <a:srgbClr val="CA1F6F"/>
                </a:solidFill>
              </a:rPr>
              <a:t>Classificação de problemas</a:t>
            </a:r>
            <a:r>
              <a:rPr lang="pt-BR" dirty="0"/>
              <a:t> (ruído, obstáculo ou barreira)</a:t>
            </a:r>
          </a:p>
          <a:p>
            <a:pPr algn="just">
              <a:buClr>
                <a:srgbClr val="CA1F6F"/>
              </a:buClr>
              <a:buFont typeface="Arial" panose="020B0604020202020204" pitchFamily="34" charset="0"/>
              <a:buChar char="•"/>
            </a:pPr>
            <a:r>
              <a:rPr lang="pt-BR" dirty="0"/>
              <a:t>Três participantes</a:t>
            </a:r>
          </a:p>
          <a:p>
            <a:pPr algn="just">
              <a:buClr>
                <a:srgbClr val="CA1F6F"/>
              </a:buClr>
              <a:buFont typeface="Arial" panose="020B0604020202020204" pitchFamily="34" charset="0"/>
              <a:buChar char="•"/>
            </a:pPr>
            <a:r>
              <a:rPr lang="pt-BR" dirty="0"/>
              <a:t>Registro dos testes em áudio e vídeo</a:t>
            </a:r>
          </a:p>
          <a:p>
            <a:pPr algn="just">
              <a:buClr>
                <a:srgbClr val="CA1F6F"/>
              </a:buClr>
              <a:buFont typeface="Arial" panose="020B0604020202020204" pitchFamily="34" charset="0"/>
              <a:buChar char="•"/>
            </a:pPr>
            <a:endParaRPr lang="pt-BR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BF9F9C1-FCC5-744C-B60E-34EB2F92F07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27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656847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B13C507-C564-E1A5-F1B3-6F719DA3B4D0}"/>
              </a:ext>
            </a:extLst>
          </p:cNvPr>
          <p:cNvSpPr/>
          <p:nvPr/>
        </p:nvSpPr>
        <p:spPr>
          <a:xfrm>
            <a:off x="3909" y="0"/>
            <a:ext cx="4106981" cy="6858000"/>
          </a:xfrm>
          <a:prstGeom prst="rect">
            <a:avLst/>
          </a:prstGeom>
          <a:solidFill>
            <a:srgbClr val="FF299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791FDB7-0C9E-7984-E809-67A1F34BC670}"/>
              </a:ext>
            </a:extLst>
          </p:cNvPr>
          <p:cNvSpPr/>
          <p:nvPr/>
        </p:nvSpPr>
        <p:spPr>
          <a:xfrm>
            <a:off x="0" y="0"/>
            <a:ext cx="4047344" cy="6858000"/>
          </a:xfrm>
          <a:prstGeom prst="rect">
            <a:avLst/>
          </a:prstGeom>
          <a:solidFill>
            <a:srgbClr val="C91F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sp>
        <p:nvSpPr>
          <p:cNvPr id="11" name="Espaço Reservado para Texto 2">
            <a:extLst>
              <a:ext uri="{FF2B5EF4-FFF2-40B4-BE49-F238E27FC236}">
                <a16:creationId xmlns:a16="http://schemas.microsoft.com/office/drawing/2014/main" id="{D8315726-9E6D-CD11-EB71-ABF51EFBAA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99747" y="5850035"/>
            <a:ext cx="4924559" cy="522514"/>
          </a:xfrm>
        </p:spPr>
        <p:txBody>
          <a:bodyPr>
            <a:normAutofit/>
          </a:bodyPr>
          <a:lstStyle/>
          <a:p>
            <a:pPr marL="114300" indent="0" algn="ctr">
              <a:buNone/>
            </a:pPr>
            <a:r>
              <a:rPr lang="pt-BR" sz="1600" dirty="0"/>
              <a:t>Fonte: Autores (2023)</a:t>
            </a: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011586A6-32DC-D025-35BF-679EEE0C22E7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4047344" cy="1640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alibri"/>
              <a:buNone/>
              <a:defRPr sz="3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dirty="0">
                <a:solidFill>
                  <a:schemeClr val="bg1"/>
                </a:solidFill>
              </a:rPr>
              <a:t>Testes de usabilidade</a:t>
            </a:r>
          </a:p>
        </p:txBody>
      </p:sp>
      <p:sp>
        <p:nvSpPr>
          <p:cNvPr id="5" name="Espaço Reservado para Texto 7">
            <a:extLst>
              <a:ext uri="{FF2B5EF4-FFF2-40B4-BE49-F238E27FC236}">
                <a16:creationId xmlns:a16="http://schemas.microsoft.com/office/drawing/2014/main" id="{7EC689F3-F1B4-8A69-606B-A54E9717B569}"/>
              </a:ext>
            </a:extLst>
          </p:cNvPr>
          <p:cNvSpPr txBox="1">
            <a:spLocks/>
          </p:cNvSpPr>
          <p:nvPr/>
        </p:nvSpPr>
        <p:spPr>
          <a:xfrm>
            <a:off x="1" y="1588900"/>
            <a:ext cx="4047342" cy="15194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 "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  <a:defRPr sz="1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8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14300" indent="0" algn="ctr">
              <a:buNone/>
            </a:pPr>
            <a:r>
              <a:rPr lang="pt-BR" dirty="0">
                <a:solidFill>
                  <a:schemeClr val="bg1"/>
                </a:solidFill>
              </a:rPr>
              <a:t>Jornada do usuário A</a:t>
            </a:r>
          </a:p>
        </p:txBody>
      </p:sp>
      <p:pic>
        <p:nvPicPr>
          <p:cNvPr id="6" name="Picture 5" descr="A pink dolphin with a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CDD751C4-8ADF-21D9-7DD0-656499CD1D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7805" y="973319"/>
            <a:ext cx="401983" cy="401983"/>
          </a:xfrm>
          <a:prstGeom prst="rect">
            <a:avLst/>
          </a:prstGeom>
        </p:spPr>
      </p:pic>
      <p:pic>
        <p:nvPicPr>
          <p:cNvPr id="4" name="Picture 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4865E3F2-FF90-4D94-CF32-90E548C270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1048" y="558762"/>
            <a:ext cx="7881955" cy="5291273"/>
          </a:xfrm>
          <a:prstGeom prst="rect">
            <a:avLst/>
          </a:prstGeom>
        </p:spPr>
      </p:pic>
      <p:sp>
        <p:nvSpPr>
          <p:cNvPr id="7" name="Espaço Reservado para Texto 2">
            <a:extLst>
              <a:ext uri="{FF2B5EF4-FFF2-40B4-BE49-F238E27FC236}">
                <a16:creationId xmlns:a16="http://schemas.microsoft.com/office/drawing/2014/main" id="{E57B3A46-85BB-51FE-3E22-53D0D7BEC00B}"/>
              </a:ext>
            </a:extLst>
          </p:cNvPr>
          <p:cNvSpPr txBox="1">
            <a:spLocks/>
          </p:cNvSpPr>
          <p:nvPr/>
        </p:nvSpPr>
        <p:spPr>
          <a:xfrm>
            <a:off x="88997" y="2613936"/>
            <a:ext cx="3958346" cy="4167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 "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  <a:defRPr sz="1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8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chemeClr val="bg1"/>
                </a:solidFill>
              </a:rPr>
              <a:t>Idade: 50 anos</a:t>
            </a: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chemeClr val="bg1"/>
                </a:solidFill>
              </a:rPr>
              <a:t>Deficiência visual: um pouco</a:t>
            </a: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chemeClr val="bg1"/>
                </a:solidFill>
              </a:rPr>
              <a:t>Deficiência motora (mãos): não</a:t>
            </a: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chemeClr val="bg1"/>
                </a:solidFill>
              </a:rPr>
              <a:t>Deficiência cognitiva: não</a:t>
            </a: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chemeClr val="bg1"/>
                </a:solidFill>
              </a:rPr>
              <a:t>Mão predominante: direita</a:t>
            </a:r>
          </a:p>
          <a:p>
            <a:pPr>
              <a:spcBef>
                <a:spcPts val="2400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chemeClr val="bg1"/>
                </a:solidFill>
              </a:rPr>
              <a:t>Explorou toda a extensão, realizando alterações e lendo as dicas</a:t>
            </a: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chemeClr val="bg1"/>
                </a:solidFill>
              </a:rPr>
              <a:t>Iniciou as tarefas-chave na busca do Google</a:t>
            </a:r>
          </a:p>
          <a:p>
            <a:pPr>
              <a:spcBef>
                <a:spcPts val="2400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chemeClr val="bg1"/>
                </a:solidFill>
              </a:rPr>
              <a:t>Enfatizou a funcionalidade de clique automático, ressaltando sua importância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9FD3F38-F9B9-EC56-9591-9E180DBDEE5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28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139763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B13C507-C564-E1A5-F1B3-6F719DA3B4D0}"/>
              </a:ext>
            </a:extLst>
          </p:cNvPr>
          <p:cNvSpPr/>
          <p:nvPr/>
        </p:nvSpPr>
        <p:spPr>
          <a:xfrm>
            <a:off x="3909" y="0"/>
            <a:ext cx="4106981" cy="6858000"/>
          </a:xfrm>
          <a:prstGeom prst="rect">
            <a:avLst/>
          </a:prstGeom>
          <a:solidFill>
            <a:srgbClr val="FF299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791FDB7-0C9E-7984-E809-67A1F34BC670}"/>
              </a:ext>
            </a:extLst>
          </p:cNvPr>
          <p:cNvSpPr/>
          <p:nvPr/>
        </p:nvSpPr>
        <p:spPr>
          <a:xfrm>
            <a:off x="0" y="0"/>
            <a:ext cx="4047344" cy="6858000"/>
          </a:xfrm>
          <a:prstGeom prst="rect">
            <a:avLst/>
          </a:prstGeom>
          <a:solidFill>
            <a:srgbClr val="C91F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sp>
        <p:nvSpPr>
          <p:cNvPr id="11" name="Espaço Reservado para Texto 2">
            <a:extLst>
              <a:ext uri="{FF2B5EF4-FFF2-40B4-BE49-F238E27FC236}">
                <a16:creationId xmlns:a16="http://schemas.microsoft.com/office/drawing/2014/main" id="{D8315726-9E6D-CD11-EB71-ABF51EFBAA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99747" y="5850035"/>
            <a:ext cx="4924559" cy="522514"/>
          </a:xfrm>
        </p:spPr>
        <p:txBody>
          <a:bodyPr>
            <a:normAutofit/>
          </a:bodyPr>
          <a:lstStyle/>
          <a:p>
            <a:pPr marL="114300" indent="0" algn="ctr">
              <a:buNone/>
            </a:pPr>
            <a:r>
              <a:rPr lang="pt-BR" sz="1600" dirty="0"/>
              <a:t>Fonte: Autores (2023)</a:t>
            </a: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011586A6-32DC-D025-35BF-679EEE0C22E7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4047344" cy="1640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alibri"/>
              <a:buNone/>
              <a:defRPr sz="3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dirty="0">
                <a:solidFill>
                  <a:schemeClr val="bg1"/>
                </a:solidFill>
              </a:rPr>
              <a:t>Testes de usabilidade</a:t>
            </a:r>
          </a:p>
        </p:txBody>
      </p:sp>
      <p:sp>
        <p:nvSpPr>
          <p:cNvPr id="5" name="Espaço Reservado para Texto 7">
            <a:extLst>
              <a:ext uri="{FF2B5EF4-FFF2-40B4-BE49-F238E27FC236}">
                <a16:creationId xmlns:a16="http://schemas.microsoft.com/office/drawing/2014/main" id="{7EC689F3-F1B4-8A69-606B-A54E9717B569}"/>
              </a:ext>
            </a:extLst>
          </p:cNvPr>
          <p:cNvSpPr txBox="1">
            <a:spLocks/>
          </p:cNvSpPr>
          <p:nvPr/>
        </p:nvSpPr>
        <p:spPr>
          <a:xfrm>
            <a:off x="1" y="1588900"/>
            <a:ext cx="4047342" cy="15194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 "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  <a:defRPr sz="1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8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14300" indent="0" algn="ctr">
              <a:buNone/>
            </a:pPr>
            <a:r>
              <a:rPr lang="pt-BR" dirty="0">
                <a:solidFill>
                  <a:schemeClr val="bg1"/>
                </a:solidFill>
              </a:rPr>
              <a:t>Jornada do usuário </a:t>
            </a:r>
            <a:r>
              <a:rPr lang="pt-BR" dirty="0" err="1">
                <a:solidFill>
                  <a:schemeClr val="bg1"/>
                </a:solidFill>
              </a:rPr>
              <a:t>B</a:t>
            </a:r>
            <a:endParaRPr lang="pt-BR" dirty="0">
              <a:solidFill>
                <a:schemeClr val="bg1"/>
              </a:solidFill>
            </a:endParaRPr>
          </a:p>
        </p:txBody>
      </p:sp>
      <p:pic>
        <p:nvPicPr>
          <p:cNvPr id="6" name="Picture 5" descr="A pink dolphin with a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CDD751C4-8ADF-21D9-7DD0-656499CD1D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7805" y="973319"/>
            <a:ext cx="401983" cy="401983"/>
          </a:xfrm>
          <a:prstGeom prst="rect">
            <a:avLst/>
          </a:prstGeom>
        </p:spPr>
      </p:pic>
      <p:sp>
        <p:nvSpPr>
          <p:cNvPr id="7" name="Espaço Reservado para Texto 2">
            <a:extLst>
              <a:ext uri="{FF2B5EF4-FFF2-40B4-BE49-F238E27FC236}">
                <a16:creationId xmlns:a16="http://schemas.microsoft.com/office/drawing/2014/main" id="{E57B3A46-85BB-51FE-3E22-53D0D7BEC00B}"/>
              </a:ext>
            </a:extLst>
          </p:cNvPr>
          <p:cNvSpPr txBox="1">
            <a:spLocks/>
          </p:cNvSpPr>
          <p:nvPr/>
        </p:nvSpPr>
        <p:spPr>
          <a:xfrm>
            <a:off x="88998" y="2613935"/>
            <a:ext cx="3883395" cy="4167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 "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  <a:defRPr sz="1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8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chemeClr val="bg1"/>
                </a:solidFill>
              </a:rPr>
              <a:t>Idade: 34 anos</a:t>
            </a: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chemeClr val="bg1"/>
                </a:solidFill>
              </a:rPr>
              <a:t>Deficiência visual: não</a:t>
            </a: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chemeClr val="bg1"/>
                </a:solidFill>
              </a:rPr>
              <a:t>Deficiência motora (mãos): não*</a:t>
            </a: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chemeClr val="bg1"/>
                </a:solidFill>
              </a:rPr>
              <a:t>Deficiência cognitiva: não</a:t>
            </a: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chemeClr val="bg1"/>
                </a:solidFill>
              </a:rPr>
              <a:t>Mão predominante: direita</a:t>
            </a:r>
          </a:p>
          <a:p>
            <a:pPr>
              <a:spcBef>
                <a:spcPts val="2400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chemeClr val="bg1"/>
                </a:solidFill>
              </a:rPr>
              <a:t>Preferiu manter as configurações padrão</a:t>
            </a:r>
            <a:endParaRPr lang="pt-BR" sz="1600" b="1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chemeClr val="bg1"/>
                </a:solidFill>
              </a:rPr>
              <a:t>Iniciou as tarefas-chave na página “</a:t>
            </a:r>
            <a:r>
              <a:rPr lang="pt-BR" sz="1600" dirty="0" err="1">
                <a:solidFill>
                  <a:schemeClr val="bg1"/>
                </a:solidFill>
              </a:rPr>
              <a:t>Globo.com</a:t>
            </a:r>
            <a:r>
              <a:rPr lang="pt-BR" sz="1600" dirty="0">
                <a:solidFill>
                  <a:schemeClr val="bg1"/>
                </a:solidFill>
              </a:rPr>
              <a:t>”</a:t>
            </a:r>
          </a:p>
          <a:p>
            <a:pPr>
              <a:spcBef>
                <a:spcPts val="2400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chemeClr val="bg1"/>
                </a:solidFill>
              </a:rPr>
              <a:t>Gostou muito da funcionalidade de clique automático, mas gostaria de poder utilizá-la fora da página</a:t>
            </a:r>
          </a:p>
        </p:txBody>
      </p:sp>
      <p:pic>
        <p:nvPicPr>
          <p:cNvPr id="8" name="Picture 7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7A476A77-E626-DD2B-460F-6D2AC403AA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1048" y="566612"/>
            <a:ext cx="7881955" cy="527557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77B05D-0E3F-4D4E-EC5B-6CC825AAC48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29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299890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lang="pt-BR" dirty="0"/>
              <a:t>Objeto de pesquisa</a:t>
            </a:r>
            <a:endParaRPr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E205E6D-BB5B-ACB9-BB82-F04D2E2AB610}"/>
              </a:ext>
            </a:extLst>
          </p:cNvPr>
          <p:cNvSpPr/>
          <p:nvPr/>
        </p:nvSpPr>
        <p:spPr>
          <a:xfrm>
            <a:off x="-1" y="6329350"/>
            <a:ext cx="12192001" cy="510988"/>
          </a:xfrm>
          <a:prstGeom prst="rect">
            <a:avLst/>
          </a:prstGeom>
          <a:solidFill>
            <a:srgbClr val="FF299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4CEFE90-866D-BC1C-82C2-6109FD50A631}"/>
              </a:ext>
            </a:extLst>
          </p:cNvPr>
          <p:cNvSpPr/>
          <p:nvPr/>
        </p:nvSpPr>
        <p:spPr>
          <a:xfrm>
            <a:off x="0" y="6400800"/>
            <a:ext cx="12192001" cy="457200"/>
          </a:xfrm>
          <a:prstGeom prst="rect">
            <a:avLst/>
          </a:prstGeom>
          <a:solidFill>
            <a:srgbClr val="C91F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pic>
        <p:nvPicPr>
          <p:cNvPr id="9" name="Picture 8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FFC0CB03-65BB-4A07-7A7A-FB9EE7F7F1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6946" r="125"/>
          <a:stretch/>
        </p:blipFill>
        <p:spPr>
          <a:xfrm>
            <a:off x="9845624" y="669278"/>
            <a:ext cx="1966586" cy="3870325"/>
          </a:xfrm>
          <a:prstGeom prst="rect">
            <a:avLst/>
          </a:prstGeom>
        </p:spPr>
      </p:pic>
      <p:pic>
        <p:nvPicPr>
          <p:cNvPr id="8" name="Picture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7860996-4662-F25C-5FE6-A8DE691B8B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449" r="33622"/>
          <a:stretch/>
        </p:blipFill>
        <p:spPr>
          <a:xfrm>
            <a:off x="8531938" y="2034243"/>
            <a:ext cx="1966586" cy="3870325"/>
          </a:xfrm>
          <a:prstGeom prst="rect">
            <a:avLst/>
          </a:prstGeom>
        </p:spPr>
      </p:pic>
      <p:pic>
        <p:nvPicPr>
          <p:cNvPr id="3" name="Picture 2" descr="A pink dolphin with a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D3E70A6C-C0E9-050F-1C90-A0F7B0F320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53770" y="5904568"/>
            <a:ext cx="849563" cy="84956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D54BCA3-9E46-30C4-780E-EFC8AB815D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8984" y="2736222"/>
            <a:ext cx="6020742" cy="316120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10C01C6-556C-032B-F623-00F0DC78EAC2}"/>
              </a:ext>
            </a:extLst>
          </p:cNvPr>
          <p:cNvSpPr txBox="1"/>
          <p:nvPr/>
        </p:nvSpPr>
        <p:spPr>
          <a:xfrm>
            <a:off x="1510326" y="5904819"/>
            <a:ext cx="60980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4300" indent="0" algn="ctr">
              <a:buNone/>
            </a:pPr>
            <a:r>
              <a:rPr lang="pt-BR" dirty="0">
                <a:latin typeface="Calibri" panose="020F0502020204030204" pitchFamily="34" charset="0"/>
                <a:cs typeface="Calibri" panose="020F0502020204030204" pitchFamily="34" charset="0"/>
              </a:rPr>
              <a:t>Fonte: Souza e </a:t>
            </a:r>
            <a:r>
              <a:rPr lang="pt-BR" dirty="0" err="1">
                <a:latin typeface="Calibri" panose="020F0502020204030204" pitchFamily="34" charset="0"/>
                <a:cs typeface="Calibri" panose="020F0502020204030204" pitchFamily="34" charset="0"/>
              </a:rPr>
              <a:t>Bagatini</a:t>
            </a:r>
            <a:r>
              <a:rPr lang="pt-BR" dirty="0">
                <a:latin typeface="Calibri" panose="020F0502020204030204" pitchFamily="34" charset="0"/>
                <a:cs typeface="Calibri" panose="020F0502020204030204" pitchFamily="34" charset="0"/>
              </a:rPr>
              <a:t> (2020)</a:t>
            </a:r>
          </a:p>
        </p:txBody>
      </p:sp>
      <p:sp>
        <p:nvSpPr>
          <p:cNvPr id="2" name="Espaço Reservado para Texto 2">
            <a:extLst>
              <a:ext uri="{FF2B5EF4-FFF2-40B4-BE49-F238E27FC236}">
                <a16:creationId xmlns:a16="http://schemas.microsoft.com/office/drawing/2014/main" id="{1B75105C-004F-D2B6-0674-85101ADE9D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96020" y="1808810"/>
            <a:ext cx="2063647" cy="1145029"/>
          </a:xfrm>
        </p:spPr>
        <p:txBody>
          <a:bodyPr>
            <a:normAutofit/>
          </a:bodyPr>
          <a:lstStyle/>
          <a:p>
            <a:pPr marL="114300" indent="0" algn="ctr">
              <a:lnSpc>
                <a:spcPct val="160000"/>
              </a:lnSpc>
              <a:spcBef>
                <a:spcPts val="0"/>
              </a:spcBef>
              <a:buClr>
                <a:srgbClr val="CA1F6F"/>
              </a:buClr>
              <a:buNone/>
            </a:pPr>
            <a:r>
              <a:rPr lang="pt-BR" sz="2400" b="1" dirty="0">
                <a:solidFill>
                  <a:schemeClr val="bg1"/>
                </a:solidFill>
                <a:highlight>
                  <a:srgbClr val="CA1F6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boto</a:t>
            </a:r>
            <a:endParaRPr lang="pt-B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9E3C02-8AA4-146F-1CD4-DEC0D058A6E9}"/>
              </a:ext>
            </a:extLst>
          </p:cNvPr>
          <p:cNvSpPr txBox="1"/>
          <p:nvPr/>
        </p:nvSpPr>
        <p:spPr>
          <a:xfrm rot="21053578">
            <a:off x="3298296" y="2087585"/>
            <a:ext cx="28411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800" b="1" dirty="0">
                <a:solidFill>
                  <a:schemeClr val="bg1"/>
                </a:solidFill>
                <a:highlight>
                  <a:srgbClr val="FF299A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Acessibilidade na </a:t>
            </a:r>
            <a:r>
              <a:rPr lang="pt-BR" sz="1800" b="1" i="1" dirty="0">
                <a:solidFill>
                  <a:schemeClr val="bg1"/>
                </a:solidFill>
                <a:highlight>
                  <a:srgbClr val="FF299A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web</a:t>
            </a:r>
            <a:endParaRPr lang="en-BR" sz="1800" dirty="0">
              <a:highlight>
                <a:srgbClr val="FF299A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AF183EB-90FE-38F7-A14A-A2CE862ED31B}"/>
              </a:ext>
            </a:extLst>
          </p:cNvPr>
          <p:cNvSpPr txBox="1"/>
          <p:nvPr/>
        </p:nvSpPr>
        <p:spPr>
          <a:xfrm rot="21381812">
            <a:off x="1154465" y="1917455"/>
            <a:ext cx="40043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000" b="1" dirty="0">
                <a:solidFill>
                  <a:schemeClr val="bg1"/>
                </a:solidFill>
                <a:highlight>
                  <a:srgbClr val="CA1F6F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Interface de Usuário Adaptativa</a:t>
            </a:r>
            <a:r>
              <a:rPr lang="pt-BR" sz="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B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A1A88248-ABCC-0D00-EDB7-BE4A87AB1FE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36797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B13C507-C564-E1A5-F1B3-6F719DA3B4D0}"/>
              </a:ext>
            </a:extLst>
          </p:cNvPr>
          <p:cNvSpPr/>
          <p:nvPr/>
        </p:nvSpPr>
        <p:spPr>
          <a:xfrm>
            <a:off x="3909" y="0"/>
            <a:ext cx="4106981" cy="6858000"/>
          </a:xfrm>
          <a:prstGeom prst="rect">
            <a:avLst/>
          </a:prstGeom>
          <a:solidFill>
            <a:srgbClr val="FF299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791FDB7-0C9E-7984-E809-67A1F34BC670}"/>
              </a:ext>
            </a:extLst>
          </p:cNvPr>
          <p:cNvSpPr/>
          <p:nvPr/>
        </p:nvSpPr>
        <p:spPr>
          <a:xfrm>
            <a:off x="0" y="0"/>
            <a:ext cx="4047344" cy="6858000"/>
          </a:xfrm>
          <a:prstGeom prst="rect">
            <a:avLst/>
          </a:prstGeom>
          <a:solidFill>
            <a:srgbClr val="C91F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sp>
        <p:nvSpPr>
          <p:cNvPr id="11" name="Espaço Reservado para Texto 2">
            <a:extLst>
              <a:ext uri="{FF2B5EF4-FFF2-40B4-BE49-F238E27FC236}">
                <a16:creationId xmlns:a16="http://schemas.microsoft.com/office/drawing/2014/main" id="{D8315726-9E6D-CD11-EB71-ABF51EFBAA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99747" y="5850035"/>
            <a:ext cx="4924559" cy="522514"/>
          </a:xfrm>
        </p:spPr>
        <p:txBody>
          <a:bodyPr>
            <a:normAutofit/>
          </a:bodyPr>
          <a:lstStyle/>
          <a:p>
            <a:pPr marL="114300" indent="0" algn="ctr">
              <a:buNone/>
            </a:pPr>
            <a:r>
              <a:rPr lang="pt-BR" sz="1600" dirty="0"/>
              <a:t>Fonte: Autores (2023)</a:t>
            </a: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011586A6-32DC-D025-35BF-679EEE0C22E7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4047344" cy="1640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alibri"/>
              <a:buNone/>
              <a:defRPr sz="3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dirty="0">
                <a:solidFill>
                  <a:schemeClr val="bg1"/>
                </a:solidFill>
              </a:rPr>
              <a:t>Testes de usabilidade</a:t>
            </a:r>
          </a:p>
        </p:txBody>
      </p:sp>
      <p:sp>
        <p:nvSpPr>
          <p:cNvPr id="5" name="Espaço Reservado para Texto 7">
            <a:extLst>
              <a:ext uri="{FF2B5EF4-FFF2-40B4-BE49-F238E27FC236}">
                <a16:creationId xmlns:a16="http://schemas.microsoft.com/office/drawing/2014/main" id="{7EC689F3-F1B4-8A69-606B-A54E9717B569}"/>
              </a:ext>
            </a:extLst>
          </p:cNvPr>
          <p:cNvSpPr txBox="1">
            <a:spLocks/>
          </p:cNvSpPr>
          <p:nvPr/>
        </p:nvSpPr>
        <p:spPr>
          <a:xfrm>
            <a:off x="1" y="1588900"/>
            <a:ext cx="4047342" cy="15194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 "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  <a:defRPr sz="1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8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14300" indent="0" algn="ctr">
              <a:buNone/>
            </a:pPr>
            <a:r>
              <a:rPr lang="pt-BR" dirty="0">
                <a:solidFill>
                  <a:schemeClr val="bg1"/>
                </a:solidFill>
              </a:rPr>
              <a:t>Jornada do usuário C</a:t>
            </a:r>
          </a:p>
        </p:txBody>
      </p:sp>
      <p:pic>
        <p:nvPicPr>
          <p:cNvPr id="6" name="Picture 5" descr="A pink dolphin with a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CDD751C4-8ADF-21D9-7DD0-656499CD1D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7805" y="973319"/>
            <a:ext cx="401983" cy="401983"/>
          </a:xfrm>
          <a:prstGeom prst="rect">
            <a:avLst/>
          </a:prstGeom>
        </p:spPr>
      </p:pic>
      <p:sp>
        <p:nvSpPr>
          <p:cNvPr id="7" name="Espaço Reservado para Texto 2">
            <a:extLst>
              <a:ext uri="{FF2B5EF4-FFF2-40B4-BE49-F238E27FC236}">
                <a16:creationId xmlns:a16="http://schemas.microsoft.com/office/drawing/2014/main" id="{E57B3A46-85BB-51FE-3E22-53D0D7BEC00B}"/>
              </a:ext>
            </a:extLst>
          </p:cNvPr>
          <p:cNvSpPr txBox="1">
            <a:spLocks/>
          </p:cNvSpPr>
          <p:nvPr/>
        </p:nvSpPr>
        <p:spPr>
          <a:xfrm>
            <a:off x="88998" y="2613936"/>
            <a:ext cx="3886236" cy="4167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 "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  <a:defRPr sz="1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8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chemeClr val="bg1"/>
                </a:solidFill>
              </a:rPr>
              <a:t>Idade: 24 anos</a:t>
            </a: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chemeClr val="bg1"/>
                </a:solidFill>
              </a:rPr>
              <a:t>Deficiência visual: não</a:t>
            </a: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chemeClr val="bg1"/>
                </a:solidFill>
              </a:rPr>
              <a:t>Deficiência motora (mãos): sim</a:t>
            </a: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chemeClr val="bg1"/>
                </a:solidFill>
              </a:rPr>
              <a:t>Deficiência cognitiva: não</a:t>
            </a: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chemeClr val="bg1"/>
                </a:solidFill>
              </a:rPr>
              <a:t>Mão predominante: direita</a:t>
            </a:r>
          </a:p>
          <a:p>
            <a:pPr>
              <a:spcBef>
                <a:spcPts val="2400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chemeClr val="bg1"/>
                </a:solidFill>
              </a:rPr>
              <a:t>Preencheu o questionário sem o uso do mouse</a:t>
            </a:r>
          </a:p>
          <a:p>
            <a:pPr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chemeClr val="bg1"/>
                </a:solidFill>
              </a:rPr>
              <a:t>Iniciou as tarefas-chave na página “</a:t>
            </a:r>
            <a:r>
              <a:rPr lang="pt-BR" sz="1600" dirty="0" err="1">
                <a:solidFill>
                  <a:schemeClr val="bg1"/>
                </a:solidFill>
              </a:rPr>
              <a:t>Pinterest.com</a:t>
            </a:r>
            <a:r>
              <a:rPr lang="pt-BR" sz="1600" dirty="0">
                <a:solidFill>
                  <a:schemeClr val="bg1"/>
                </a:solidFill>
              </a:rPr>
              <a:t>”</a:t>
            </a:r>
          </a:p>
          <a:p>
            <a:pPr>
              <a:spcBef>
                <a:spcPts val="2400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chemeClr val="bg1"/>
                </a:solidFill>
              </a:rPr>
              <a:t>Enfatizou a importância e utilidade do Boto para PCD</a:t>
            </a:r>
          </a:p>
        </p:txBody>
      </p:sp>
      <p:pic>
        <p:nvPicPr>
          <p:cNvPr id="4" name="Picture 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EEF745CA-3828-C43A-8CA4-15ABCD7FF7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1048" y="558760"/>
            <a:ext cx="7881954" cy="5275571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A189F23-9E13-B4FF-2DD0-D5CCAAC9F44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30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192826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D55920E-861C-4510-AD2D-2DE35986E6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9407434" cy="1450757"/>
          </a:xfrm>
        </p:spPr>
        <p:txBody>
          <a:bodyPr>
            <a:normAutofit/>
          </a:bodyPr>
          <a:lstStyle/>
          <a:p>
            <a:r>
              <a:rPr lang="pt-BR" dirty="0"/>
              <a:t>Testes de usabilidade – Resultados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FE4C3E2-999C-EBCB-7214-964FF04C2FAB}"/>
              </a:ext>
            </a:extLst>
          </p:cNvPr>
          <p:cNvSpPr/>
          <p:nvPr/>
        </p:nvSpPr>
        <p:spPr>
          <a:xfrm>
            <a:off x="-1" y="6329350"/>
            <a:ext cx="12192001" cy="510988"/>
          </a:xfrm>
          <a:prstGeom prst="rect">
            <a:avLst/>
          </a:prstGeom>
          <a:solidFill>
            <a:srgbClr val="FF299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E2B68F0-F075-442D-7013-9677B8680CD8}"/>
              </a:ext>
            </a:extLst>
          </p:cNvPr>
          <p:cNvSpPr/>
          <p:nvPr/>
        </p:nvSpPr>
        <p:spPr>
          <a:xfrm>
            <a:off x="0" y="6400800"/>
            <a:ext cx="12192001" cy="457200"/>
          </a:xfrm>
          <a:prstGeom prst="rect">
            <a:avLst/>
          </a:prstGeom>
          <a:solidFill>
            <a:srgbClr val="C91F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pic>
        <p:nvPicPr>
          <p:cNvPr id="3" name="Picture 2" descr="A pink dolphin with a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56E5B3A6-C23A-71DD-740E-B8D571051B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53770" y="5904568"/>
            <a:ext cx="849563" cy="849563"/>
          </a:xfrm>
          <a:prstGeom prst="rect">
            <a:avLst/>
          </a:prstGeom>
        </p:spPr>
      </p:pic>
      <p:sp>
        <p:nvSpPr>
          <p:cNvPr id="4" name="Espaço Reservado para Texto 2">
            <a:extLst>
              <a:ext uri="{FF2B5EF4-FFF2-40B4-BE49-F238E27FC236}">
                <a16:creationId xmlns:a16="http://schemas.microsoft.com/office/drawing/2014/main" id="{65ADF545-AA05-EC06-6DA9-049D0C2DA8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97280" y="4606724"/>
            <a:ext cx="10058400" cy="1262370"/>
          </a:xfrm>
        </p:spPr>
        <p:txBody>
          <a:bodyPr>
            <a:normAutofit/>
          </a:bodyPr>
          <a:lstStyle/>
          <a:p>
            <a:pPr>
              <a:buClr>
                <a:srgbClr val="CA1F6F"/>
              </a:buClr>
              <a:buFont typeface="Arial" panose="020B0604020202020204" pitchFamily="34" charset="0"/>
              <a:buChar char="•"/>
            </a:pPr>
            <a:r>
              <a:rPr lang="pt-BR" dirty="0" err="1"/>
              <a:t>Perpectiva</a:t>
            </a:r>
            <a:r>
              <a:rPr lang="pt-BR" dirty="0"/>
              <a:t> de </a:t>
            </a:r>
            <a:r>
              <a:rPr lang="pt-BR" b="1" dirty="0">
                <a:solidFill>
                  <a:srgbClr val="CA1F6F"/>
                </a:solidFill>
              </a:rPr>
              <a:t>usuários não familiarizados </a:t>
            </a:r>
            <a:r>
              <a:rPr lang="pt-BR" dirty="0"/>
              <a:t>com o produto</a:t>
            </a:r>
            <a:endParaRPr lang="pt-BR" b="1" dirty="0">
              <a:solidFill>
                <a:srgbClr val="CA1F6F"/>
              </a:solidFill>
            </a:endParaRPr>
          </a:p>
          <a:p>
            <a:pPr>
              <a:buClr>
                <a:srgbClr val="CA1F6F"/>
              </a:buClr>
              <a:buFont typeface="Arial" panose="020B0604020202020204" pitchFamily="34" charset="0"/>
              <a:buChar char="•"/>
            </a:pPr>
            <a:r>
              <a:rPr lang="pt-BR" b="1" dirty="0">
                <a:solidFill>
                  <a:srgbClr val="CA1F6F"/>
                </a:solidFill>
              </a:rPr>
              <a:t>Sem</a:t>
            </a:r>
            <a:r>
              <a:rPr lang="pt-BR" dirty="0"/>
              <a:t> problema de </a:t>
            </a:r>
            <a:r>
              <a:rPr lang="pt-BR" b="1" dirty="0">
                <a:solidFill>
                  <a:srgbClr val="CA1F6F"/>
                </a:solidFill>
              </a:rPr>
              <a:t>barreira</a:t>
            </a:r>
            <a:endParaRPr lang="pt-BR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7FF1A8C0-8489-0349-BAC6-22C65C8433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9441921"/>
              </p:ext>
            </p:extLst>
          </p:nvPr>
        </p:nvGraphicFramePr>
        <p:xfrm>
          <a:off x="2836569" y="2197616"/>
          <a:ext cx="6518860" cy="21945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96391">
                  <a:extLst>
                    <a:ext uri="{9D8B030D-6E8A-4147-A177-3AD203B41FA5}">
                      <a16:colId xmlns:a16="http://schemas.microsoft.com/office/drawing/2014/main" val="2442467595"/>
                    </a:ext>
                  </a:extLst>
                </a:gridCol>
                <a:gridCol w="868101">
                  <a:extLst>
                    <a:ext uri="{9D8B030D-6E8A-4147-A177-3AD203B41FA5}">
                      <a16:colId xmlns:a16="http://schemas.microsoft.com/office/drawing/2014/main" val="4092524684"/>
                    </a:ext>
                  </a:extLst>
                </a:gridCol>
                <a:gridCol w="868101">
                  <a:extLst>
                    <a:ext uri="{9D8B030D-6E8A-4147-A177-3AD203B41FA5}">
                      <a16:colId xmlns:a16="http://schemas.microsoft.com/office/drawing/2014/main" val="2431064147"/>
                    </a:ext>
                  </a:extLst>
                </a:gridCol>
                <a:gridCol w="868102">
                  <a:extLst>
                    <a:ext uri="{9D8B030D-6E8A-4147-A177-3AD203B41FA5}">
                      <a16:colId xmlns:a16="http://schemas.microsoft.com/office/drawing/2014/main" val="3109531209"/>
                    </a:ext>
                  </a:extLst>
                </a:gridCol>
                <a:gridCol w="2118165">
                  <a:extLst>
                    <a:ext uri="{9D8B030D-6E8A-4147-A177-3AD203B41FA5}">
                      <a16:colId xmlns:a16="http://schemas.microsoft.com/office/drawing/2014/main" val="3074700591"/>
                    </a:ext>
                  </a:extLst>
                </a:gridCol>
              </a:tblGrid>
              <a:tr h="138081">
                <a:tc>
                  <a:txBody>
                    <a:bodyPr/>
                    <a:lstStyle/>
                    <a:p>
                      <a:pPr algn="ctr"/>
                      <a:r>
                        <a:rPr lang="pt-BR" sz="1200" b="1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Tarefa</a:t>
                      </a:r>
                      <a:endParaRPr lang="en-BR" sz="12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1F6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Dificuldade usuário A</a:t>
                      </a:r>
                      <a:endParaRPr lang="en-BR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1F6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Dificuldade usuário B</a:t>
                      </a:r>
                      <a:endParaRPr lang="en-BR" sz="12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1F6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Dificuldade usuário C</a:t>
                      </a:r>
                      <a:endParaRPr lang="en-BR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1F6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Detalhamento da dificuldade</a:t>
                      </a:r>
                      <a:endParaRPr lang="en-BR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1F6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2838720"/>
                  </a:ext>
                </a:extLst>
              </a:tr>
              <a:tr h="138081">
                <a:tc>
                  <a:txBody>
                    <a:bodyPr/>
                    <a:lstStyle/>
                    <a:p>
                      <a:r>
                        <a:rPr lang="pt-BR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1. </a:t>
                      </a:r>
                      <a:r>
                        <a:rPr lang="pt-BR" sz="1200" i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Tooltips</a:t>
                      </a:r>
                      <a:endParaRPr lang="en-BR" sz="12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Obstáculo</a:t>
                      </a:r>
                      <a:endParaRPr lang="en-BR" sz="12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Ruído</a:t>
                      </a:r>
                      <a:endParaRPr lang="en-BR" sz="12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Nenhum</a:t>
                      </a:r>
                      <a:endParaRPr lang="en-BR" sz="12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pt-BR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Interpretação da descrição.</a:t>
                      </a:r>
                      <a:endParaRPr lang="en-BR" sz="12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9718828"/>
                  </a:ext>
                </a:extLst>
              </a:tr>
              <a:tr h="69041">
                <a:tc>
                  <a:txBody>
                    <a:bodyPr/>
                    <a:lstStyle/>
                    <a:p>
                      <a:r>
                        <a:rPr lang="pt-BR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2. Personalização</a:t>
                      </a:r>
                      <a:endParaRPr lang="en-BR" sz="12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Nenhum</a:t>
                      </a:r>
                      <a:endParaRPr lang="en-BR" sz="12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Nenhum</a:t>
                      </a:r>
                      <a:endParaRPr lang="en-BR" sz="12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Nenhum</a:t>
                      </a:r>
                      <a:endParaRPr lang="en-BR" sz="12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pt-BR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-</a:t>
                      </a:r>
                      <a:endParaRPr lang="en-BR" sz="12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0376412"/>
                  </a:ext>
                </a:extLst>
              </a:tr>
              <a:tr h="414244">
                <a:tc>
                  <a:txBody>
                    <a:bodyPr/>
                    <a:lstStyle/>
                    <a:p>
                      <a:r>
                        <a:rPr lang="pt-BR" sz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3. Clique automático</a:t>
                      </a:r>
                      <a:endParaRPr lang="en-BR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Ruído</a:t>
                      </a:r>
                      <a:endParaRPr lang="en-BR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Obstáculo</a:t>
                      </a:r>
                      <a:endParaRPr lang="en-BR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Obstáculo</a:t>
                      </a:r>
                      <a:endParaRPr lang="en-BR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pt-BR" sz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Manter a mão no mouse enquanto espera o clique; utilizar elementos que estão fora da página.</a:t>
                      </a:r>
                      <a:endParaRPr lang="en-BR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4554254"/>
                  </a:ext>
                </a:extLst>
              </a:tr>
              <a:tr h="138081">
                <a:tc>
                  <a:txBody>
                    <a:bodyPr/>
                    <a:lstStyle/>
                    <a:p>
                      <a:r>
                        <a:rPr lang="pt-BR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4. Restaurar configurações</a:t>
                      </a:r>
                      <a:endParaRPr lang="en-BR" sz="12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Nenhum</a:t>
                      </a:r>
                      <a:endParaRPr lang="en-BR" sz="12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Nenhum</a:t>
                      </a:r>
                      <a:endParaRPr lang="en-BR" sz="12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Nenhum</a:t>
                      </a:r>
                      <a:endParaRPr lang="en-BR" sz="12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pt-BR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-</a:t>
                      </a:r>
                      <a:endParaRPr lang="en-BR" sz="12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5696431"/>
                  </a:ext>
                </a:extLst>
              </a:tr>
              <a:tr h="138081">
                <a:tc>
                  <a:txBody>
                    <a:bodyPr/>
                    <a:lstStyle/>
                    <a:p>
                      <a:r>
                        <a:rPr lang="pt-BR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5. Alterar tamanho</a:t>
                      </a:r>
                      <a:endParaRPr lang="en-BR" sz="12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Nenhum</a:t>
                      </a:r>
                      <a:endParaRPr lang="en-BR" sz="12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Nenhum</a:t>
                      </a:r>
                      <a:endParaRPr lang="en-BR" sz="12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Obstáculo</a:t>
                      </a:r>
                      <a:endParaRPr lang="en-BR" sz="12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pt-BR" sz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Dificuldade para encontrar a opção.</a:t>
                      </a:r>
                      <a:endParaRPr lang="en-BR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4482275"/>
                  </a:ext>
                </a:extLst>
              </a:tr>
              <a:tr h="69041">
                <a:tc>
                  <a:txBody>
                    <a:bodyPr/>
                    <a:lstStyle/>
                    <a:p>
                      <a:r>
                        <a:rPr lang="pt-BR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6. Ligar/Desligar</a:t>
                      </a:r>
                      <a:endParaRPr lang="en-BR" sz="12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Nenhum</a:t>
                      </a:r>
                      <a:endParaRPr lang="en-BR" sz="12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Nenhum</a:t>
                      </a:r>
                      <a:endParaRPr lang="en-BR" sz="12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Nenhum</a:t>
                      </a:r>
                      <a:endParaRPr lang="en-BR" sz="120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pt-BR" sz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Malgun Gothic" panose="020B0503020000020004" pitchFamily="34" charset="-127"/>
                          <a:cs typeface="Times New Roman" panose="02020603050405020304" pitchFamily="18" charset="0"/>
                        </a:rPr>
                        <a:t>-</a:t>
                      </a:r>
                      <a:endParaRPr lang="en-BR" sz="1200" dirty="0">
                        <a:effectLst/>
                        <a:latin typeface="Calibri" panose="020F0502020204030204" pitchFamily="34" charset="0"/>
                        <a:ea typeface="Malgun Gothic" panose="020B0503020000020004" pitchFamily="34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9670373"/>
                  </a:ext>
                </a:extLst>
              </a:tr>
            </a:tbl>
          </a:graphicData>
        </a:graphic>
      </p:graphicFrame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EFCFEAF-9742-87A4-73B6-83DF08C214B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31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133290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E422E0-B635-46E1-8A44-BE02B3B69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Conclusão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DB8B52D-4E2D-C550-9ABB-749800832D5E}"/>
              </a:ext>
            </a:extLst>
          </p:cNvPr>
          <p:cNvSpPr/>
          <p:nvPr/>
        </p:nvSpPr>
        <p:spPr>
          <a:xfrm>
            <a:off x="-1" y="6329350"/>
            <a:ext cx="12192001" cy="510988"/>
          </a:xfrm>
          <a:prstGeom prst="rect">
            <a:avLst/>
          </a:prstGeom>
          <a:solidFill>
            <a:srgbClr val="FF299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ADDD3EA-106C-531C-DB91-3BDF1BEB8874}"/>
              </a:ext>
            </a:extLst>
          </p:cNvPr>
          <p:cNvSpPr/>
          <p:nvPr/>
        </p:nvSpPr>
        <p:spPr>
          <a:xfrm>
            <a:off x="0" y="6400800"/>
            <a:ext cx="12192001" cy="457200"/>
          </a:xfrm>
          <a:prstGeom prst="rect">
            <a:avLst/>
          </a:prstGeom>
          <a:solidFill>
            <a:srgbClr val="C91F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pic>
        <p:nvPicPr>
          <p:cNvPr id="7" name="Picture 6" descr="A pink dolphin with a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EC8ED58C-C69E-A3BC-AEAE-1E49D12CEE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53770" y="5904568"/>
            <a:ext cx="849563" cy="849563"/>
          </a:xfrm>
          <a:prstGeom prst="rect">
            <a:avLst/>
          </a:prstGeom>
        </p:spPr>
      </p:pic>
      <p:sp>
        <p:nvSpPr>
          <p:cNvPr id="10" name="Espaço Reservado para Texto 2">
            <a:extLst>
              <a:ext uri="{FF2B5EF4-FFF2-40B4-BE49-F238E27FC236}">
                <a16:creationId xmlns:a16="http://schemas.microsoft.com/office/drawing/2014/main" id="{3C087C6C-3547-0EA5-AF27-8E04DDE8B7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</p:spPr>
        <p:txBody>
          <a:bodyPr>
            <a:noAutofit/>
          </a:bodyPr>
          <a:lstStyle/>
          <a:p>
            <a:pPr algn="just">
              <a:buClr>
                <a:srgbClr val="CA1F6F"/>
              </a:buClr>
              <a:buFont typeface="Arial" panose="020B0604020202020204" pitchFamily="34" charset="0"/>
              <a:buChar char="•"/>
            </a:pPr>
            <a:r>
              <a:rPr lang="pt-BR" sz="1800" b="1" dirty="0">
                <a:solidFill>
                  <a:srgbClr val="CA1F6F"/>
                </a:solidFill>
              </a:rPr>
              <a:t>AUI</a:t>
            </a:r>
            <a:r>
              <a:rPr lang="pt-BR" sz="1800" dirty="0"/>
              <a:t> buscam oferecer adaptações automáticas</a:t>
            </a:r>
          </a:p>
          <a:p>
            <a:pPr algn="just">
              <a:buClr>
                <a:srgbClr val="CA1F6F"/>
              </a:buClr>
              <a:buFont typeface="Arial" panose="020B0604020202020204" pitchFamily="34" charset="0"/>
              <a:buChar char="•"/>
            </a:pPr>
            <a:r>
              <a:rPr lang="pt-BR" sz="1800" dirty="0"/>
              <a:t>Trabalhos relacionados evidenciam a </a:t>
            </a:r>
            <a:r>
              <a:rPr lang="pt-BR" sz="1800" b="1" dirty="0">
                <a:solidFill>
                  <a:srgbClr val="CA1F6F"/>
                </a:solidFill>
              </a:rPr>
              <a:t>importância da AUI</a:t>
            </a:r>
            <a:r>
              <a:rPr lang="pt-BR" sz="1800" dirty="0"/>
              <a:t>, mas também sua </a:t>
            </a:r>
            <a:r>
              <a:rPr lang="pt-BR" sz="1800" b="1" dirty="0">
                <a:solidFill>
                  <a:srgbClr val="CA1F6F"/>
                </a:solidFill>
              </a:rPr>
              <a:t>complexidade</a:t>
            </a:r>
            <a:endParaRPr lang="pt-BR" sz="1800" dirty="0"/>
          </a:p>
          <a:p>
            <a:pPr algn="just">
              <a:buClr>
                <a:srgbClr val="CA1F6F"/>
              </a:buClr>
              <a:buFont typeface="Arial" panose="020B0604020202020204" pitchFamily="34" charset="0"/>
              <a:buChar char="•"/>
            </a:pPr>
            <a:r>
              <a:rPr lang="pt-BR" sz="1800" dirty="0"/>
              <a:t>Foram encontrados </a:t>
            </a:r>
            <a:r>
              <a:rPr lang="pt-BR" sz="1800" b="1" dirty="0">
                <a:solidFill>
                  <a:srgbClr val="CA1F6F"/>
                </a:solidFill>
              </a:rPr>
              <a:t>problemas não mapeados </a:t>
            </a:r>
            <a:r>
              <a:rPr lang="pt-BR" sz="1800" dirty="0"/>
              <a:t>durante o desenvolvimento</a:t>
            </a:r>
          </a:p>
          <a:p>
            <a:pPr algn="just">
              <a:buClr>
                <a:srgbClr val="CA1F6F"/>
              </a:buClr>
              <a:buFont typeface="Arial" panose="020B0604020202020204" pitchFamily="34" charset="0"/>
              <a:buChar char="•"/>
            </a:pPr>
            <a:r>
              <a:rPr lang="pt-BR" sz="1800" dirty="0"/>
              <a:t>Ajustes e novas funcionalidades foram </a:t>
            </a:r>
            <a:r>
              <a:rPr lang="pt-BR" sz="1800" b="1" dirty="0">
                <a:solidFill>
                  <a:srgbClr val="CA1F6F"/>
                </a:solidFill>
              </a:rPr>
              <a:t>desenvolvidos e testados</a:t>
            </a:r>
          </a:p>
          <a:p>
            <a:pPr algn="just">
              <a:buClr>
                <a:srgbClr val="CA1F6F"/>
              </a:buClr>
              <a:buFont typeface="Arial" panose="020B0604020202020204" pitchFamily="34" charset="0"/>
              <a:buChar char="•"/>
            </a:pPr>
            <a:r>
              <a:rPr lang="pt-BR" sz="1800" dirty="0"/>
              <a:t>Através dos </a:t>
            </a:r>
            <a:r>
              <a:rPr lang="pt-BR" sz="1800" b="1" dirty="0">
                <a:solidFill>
                  <a:srgbClr val="CA1F6F"/>
                </a:solidFill>
              </a:rPr>
              <a:t>testes de usabilidade </a:t>
            </a:r>
            <a:r>
              <a:rPr lang="pt-BR" sz="1800" dirty="0"/>
              <a:t>foi percebido que as novas funcionalidades são utilizadas </a:t>
            </a:r>
            <a:r>
              <a:rPr lang="pt-BR" sz="1800" b="1" dirty="0">
                <a:solidFill>
                  <a:srgbClr val="CA1F6F"/>
                </a:solidFill>
              </a:rPr>
              <a:t>sem dificuldades aparentes</a:t>
            </a:r>
          </a:p>
          <a:p>
            <a:pPr algn="just">
              <a:buClr>
                <a:srgbClr val="CA1F6F"/>
              </a:buClr>
              <a:buFont typeface="Arial" panose="020B0604020202020204" pitchFamily="34" charset="0"/>
              <a:buChar char="•"/>
            </a:pPr>
            <a:r>
              <a:rPr lang="pt-BR" sz="1800" dirty="0"/>
              <a:t>As novas funcionalidades permitiram </a:t>
            </a:r>
            <a:r>
              <a:rPr lang="pt-BR" sz="1800" b="1" dirty="0">
                <a:solidFill>
                  <a:srgbClr val="CA1F6F"/>
                </a:solidFill>
              </a:rPr>
              <a:t>evoluir o Boto</a:t>
            </a:r>
            <a:r>
              <a:rPr lang="pt-BR" sz="1800" dirty="0"/>
              <a:t>, melhorando a experiência do usuário e </a:t>
            </a:r>
            <a:r>
              <a:rPr lang="pt-BR" sz="1800" b="1" dirty="0">
                <a:solidFill>
                  <a:srgbClr val="CA1F6F"/>
                </a:solidFill>
              </a:rPr>
              <a:t>proporcionando a plasticidade do </a:t>
            </a:r>
            <a:r>
              <a:rPr lang="pt-BR" sz="1800" b="1" i="1" dirty="0">
                <a:solidFill>
                  <a:srgbClr val="CA1F6F"/>
                </a:solidFill>
              </a:rPr>
              <a:t>design</a:t>
            </a:r>
            <a:r>
              <a:rPr lang="pt-BR" sz="1800" b="1" dirty="0">
                <a:solidFill>
                  <a:srgbClr val="CA1F6F"/>
                </a:solidFill>
              </a:rPr>
              <a:t> de interfaces </a:t>
            </a:r>
            <a:r>
              <a:rPr lang="pt-BR" sz="1800" b="1" i="1" dirty="0">
                <a:solidFill>
                  <a:srgbClr val="CA1F6F"/>
                </a:solidFill>
              </a:rPr>
              <a:t>web</a:t>
            </a:r>
          </a:p>
          <a:p>
            <a:pPr algn="just">
              <a:buClr>
                <a:srgbClr val="CA1F6F"/>
              </a:buClr>
              <a:buFont typeface="Arial" panose="020B0604020202020204" pitchFamily="34" charset="0"/>
              <a:buChar char="•"/>
            </a:pPr>
            <a:r>
              <a:rPr lang="pt-BR" sz="1800" dirty="0"/>
              <a:t>Ainda </a:t>
            </a:r>
            <a:r>
              <a:rPr lang="pt-BR" sz="1800" b="1" dirty="0"/>
              <a:t>não foi possível disponibilizar a extensão</a:t>
            </a:r>
            <a:r>
              <a:rPr lang="pt-BR" sz="1800" dirty="0"/>
              <a:t> na loja do Google</a:t>
            </a:r>
          </a:p>
          <a:p>
            <a:pPr marL="114300" indent="0" algn="just">
              <a:buClr>
                <a:srgbClr val="CA1F6F"/>
              </a:buClr>
              <a:buNone/>
            </a:pPr>
            <a:endParaRPr lang="pt-BR" sz="1800" i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EF7956-C160-60A7-078E-3B90F9F5B7A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32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974985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E422E0-B635-46E1-8A44-BE02B3B69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Conclusão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C5DBF45-C1BE-4293-9763-6C5BDB5E8E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156490" cy="3802712"/>
          </a:xfrm>
        </p:spPr>
        <p:txBody>
          <a:bodyPr>
            <a:normAutofit/>
          </a:bodyPr>
          <a:lstStyle/>
          <a:p>
            <a:pPr marL="114300" indent="0">
              <a:buClr>
                <a:srgbClr val="C91F6F"/>
              </a:buClr>
              <a:buNone/>
            </a:pPr>
            <a:r>
              <a:rPr lang="pt-BR" b="1" dirty="0">
                <a:solidFill>
                  <a:schemeClr val="bg1"/>
                </a:solidFill>
                <a:highlight>
                  <a:srgbClr val="CA1F6F"/>
                </a:highlight>
              </a:rPr>
              <a:t> Trabalhos futuros:</a:t>
            </a:r>
          </a:p>
          <a:p>
            <a:pPr>
              <a:buClr>
                <a:srgbClr val="C91F6F"/>
              </a:buClr>
              <a:buFont typeface="Arial" panose="020B0604020202020204" pitchFamily="34" charset="0"/>
              <a:buChar char="•"/>
            </a:pPr>
            <a:r>
              <a:rPr lang="pt-BR" dirty="0"/>
              <a:t>Corrigir as funcionalidades de </a:t>
            </a:r>
            <a:r>
              <a:rPr lang="pt-BR" u="sng" dirty="0">
                <a:solidFill>
                  <a:srgbClr val="CA1F6F"/>
                </a:solidFill>
              </a:rPr>
              <a:t>esconder propagandas</a:t>
            </a:r>
            <a:r>
              <a:rPr lang="pt-BR" dirty="0">
                <a:solidFill>
                  <a:srgbClr val="CA1F6F"/>
                </a:solidFill>
              </a:rPr>
              <a:t> </a:t>
            </a:r>
            <a:r>
              <a:rPr lang="pt-BR" dirty="0"/>
              <a:t>e </a:t>
            </a:r>
            <a:r>
              <a:rPr lang="pt-BR" u="sng" dirty="0">
                <a:solidFill>
                  <a:srgbClr val="CA1F6F"/>
                </a:solidFill>
              </a:rPr>
              <a:t>aceitar solicitações de uso de </a:t>
            </a:r>
            <a:r>
              <a:rPr lang="pt-BR" i="1" u="sng" dirty="0">
                <a:solidFill>
                  <a:srgbClr val="CA1F6F"/>
                </a:solidFill>
              </a:rPr>
              <a:t>cookies</a:t>
            </a:r>
            <a:endParaRPr lang="pt-BR" dirty="0"/>
          </a:p>
          <a:p>
            <a:pPr>
              <a:buClr>
                <a:srgbClr val="C91F6F"/>
              </a:buClr>
              <a:buFont typeface="Arial" panose="020B0604020202020204" pitchFamily="34" charset="0"/>
              <a:buChar char="•"/>
            </a:pPr>
            <a:r>
              <a:rPr lang="pt-BR" dirty="0"/>
              <a:t>Mapear e realizar atualizações necessárias para a </a:t>
            </a:r>
            <a:r>
              <a:rPr lang="pt-BR" b="1" dirty="0">
                <a:solidFill>
                  <a:srgbClr val="CA1F6F"/>
                </a:solidFill>
              </a:rPr>
              <a:t>publicação da extensão</a:t>
            </a:r>
            <a:endParaRPr lang="pt-BR" dirty="0"/>
          </a:p>
          <a:p>
            <a:pPr>
              <a:buClr>
                <a:srgbClr val="C91F6F"/>
              </a:buClr>
              <a:buFont typeface="Arial" panose="020B0604020202020204" pitchFamily="34" charset="0"/>
              <a:buChar char="•"/>
            </a:pPr>
            <a:r>
              <a:rPr lang="pt-BR" dirty="0"/>
              <a:t>Adicionar a funcionalidade que </a:t>
            </a:r>
            <a:r>
              <a:rPr lang="pt-BR" b="1" dirty="0">
                <a:solidFill>
                  <a:srgbClr val="CA1F6F"/>
                </a:solidFill>
              </a:rPr>
              <a:t>auxilia pessoas daltônicas</a:t>
            </a:r>
            <a:endParaRPr lang="pt-BR" dirty="0"/>
          </a:p>
          <a:p>
            <a:pPr>
              <a:buClr>
                <a:srgbClr val="C91F6F"/>
              </a:buClr>
              <a:buFont typeface="Arial" panose="020B0604020202020204" pitchFamily="34" charset="0"/>
              <a:buChar char="•"/>
            </a:pPr>
            <a:r>
              <a:rPr lang="pt-BR" dirty="0"/>
              <a:t>Adicionar </a:t>
            </a:r>
            <a:r>
              <a:rPr lang="pt-BR" b="1" dirty="0">
                <a:solidFill>
                  <a:srgbClr val="CA1F6F"/>
                </a:solidFill>
              </a:rPr>
              <a:t>comandos por voz</a:t>
            </a:r>
            <a:endParaRPr lang="pt-BR" dirty="0"/>
          </a:p>
          <a:p>
            <a:pPr>
              <a:buClr>
                <a:srgbClr val="C91F6F"/>
              </a:buClr>
              <a:buFont typeface="Arial" panose="020B0604020202020204" pitchFamily="34" charset="0"/>
              <a:buChar char="•"/>
            </a:pPr>
            <a:r>
              <a:rPr lang="pt-BR" dirty="0"/>
              <a:t>Implementar o Boto como um </a:t>
            </a:r>
            <a:r>
              <a:rPr lang="pt-BR" b="1" dirty="0">
                <a:solidFill>
                  <a:srgbClr val="CA1F6F"/>
                </a:solidFill>
              </a:rPr>
              <a:t>programa de computador</a:t>
            </a:r>
            <a:endParaRPr lang="pt-BR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DB8B52D-4E2D-C550-9ABB-749800832D5E}"/>
              </a:ext>
            </a:extLst>
          </p:cNvPr>
          <p:cNvSpPr/>
          <p:nvPr/>
        </p:nvSpPr>
        <p:spPr>
          <a:xfrm>
            <a:off x="-1" y="6329350"/>
            <a:ext cx="12192001" cy="510988"/>
          </a:xfrm>
          <a:prstGeom prst="rect">
            <a:avLst/>
          </a:prstGeom>
          <a:solidFill>
            <a:srgbClr val="FF299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ADDD3EA-106C-531C-DB91-3BDF1BEB8874}"/>
              </a:ext>
            </a:extLst>
          </p:cNvPr>
          <p:cNvSpPr/>
          <p:nvPr/>
        </p:nvSpPr>
        <p:spPr>
          <a:xfrm>
            <a:off x="0" y="6400800"/>
            <a:ext cx="12192001" cy="457200"/>
          </a:xfrm>
          <a:prstGeom prst="rect">
            <a:avLst/>
          </a:prstGeom>
          <a:solidFill>
            <a:srgbClr val="C91F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pic>
        <p:nvPicPr>
          <p:cNvPr id="7" name="Picture 6" descr="A pink dolphin with a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EC8ED58C-C69E-A3BC-AEAE-1E49D12CEE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53770" y="5904568"/>
            <a:ext cx="849563" cy="849563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8B9A8B8-79F3-5652-CC69-400DF4855B0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33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717307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7C45CF6-024F-4421-99BD-57B43D613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Referências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274FEBD-2BB1-4484-9AA1-3FB5256CC4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97280" y="1845733"/>
            <a:ext cx="10058400" cy="4262103"/>
          </a:xfrm>
        </p:spPr>
        <p:txBody>
          <a:bodyPr>
            <a:noAutofit/>
          </a:bodyPr>
          <a:lstStyle/>
          <a:p>
            <a:pPr marL="114300" indent="0" algn="just">
              <a:buNone/>
            </a:pPr>
            <a:r>
              <a:rPr lang="pt-BR" sz="1400" dirty="0"/>
              <a:t>BRIDGE. </a:t>
            </a:r>
            <a:r>
              <a:rPr lang="pt-BR" sz="1400" dirty="0" err="1"/>
              <a:t>Bold</a:t>
            </a:r>
            <a:r>
              <a:rPr lang="pt-BR" sz="1400" dirty="0"/>
              <a:t> Design System. [</a:t>
            </a:r>
            <a:r>
              <a:rPr lang="pt-BR" sz="1400" dirty="0" err="1"/>
              <a:t>S.l</a:t>
            </a:r>
            <a:r>
              <a:rPr lang="pt-BR" sz="1400" dirty="0"/>
              <a:t>.], 2019. Disponível em: &lt;https://</a:t>
            </a:r>
            <a:r>
              <a:rPr lang="pt-BR" sz="1400" dirty="0" err="1"/>
              <a:t>bold.bridge.ufsc.br</a:t>
            </a:r>
            <a:r>
              <a:rPr lang="pt-BR" sz="1400" dirty="0"/>
              <a:t>/&gt;. Acesso em: novembro de 2022.</a:t>
            </a:r>
          </a:p>
          <a:p>
            <a:pPr marL="114300" indent="0" algn="just">
              <a:buNone/>
            </a:pPr>
            <a:r>
              <a:rPr lang="pt-BR" sz="1400" dirty="0"/>
              <a:t>BROWNE, D.; TOTTERDELL, P.; NORMAN, M. </a:t>
            </a:r>
            <a:r>
              <a:rPr lang="pt-BR" sz="1400" dirty="0" err="1"/>
              <a:t>Adaptive</a:t>
            </a:r>
            <a:r>
              <a:rPr lang="pt-BR" sz="1400" dirty="0"/>
              <a:t> </a:t>
            </a:r>
            <a:r>
              <a:rPr lang="pt-BR" sz="1400" dirty="0" err="1"/>
              <a:t>user</a:t>
            </a:r>
            <a:r>
              <a:rPr lang="pt-BR" sz="1400" dirty="0"/>
              <a:t> interfaces. [</a:t>
            </a:r>
            <a:r>
              <a:rPr lang="pt-BR" sz="1400" dirty="0" err="1"/>
              <a:t>S.l</a:t>
            </a:r>
            <a:r>
              <a:rPr lang="pt-BR" sz="1400" dirty="0"/>
              <a:t>.]: </a:t>
            </a:r>
            <a:r>
              <a:rPr lang="pt-BR" sz="1400" dirty="0" err="1"/>
              <a:t>Academic</a:t>
            </a:r>
            <a:r>
              <a:rPr lang="pt-BR" sz="1400" dirty="0"/>
              <a:t> Press Ltd, 1990.</a:t>
            </a:r>
          </a:p>
          <a:p>
            <a:pPr marL="114300" indent="0" algn="just">
              <a:buNone/>
            </a:pPr>
            <a:r>
              <a:rPr lang="pt-BR" sz="1400" dirty="0"/>
              <a:t>GABRIEL, R. </a:t>
            </a:r>
            <a:r>
              <a:rPr lang="pt-BR" sz="1400" dirty="0" err="1"/>
              <a:t>OpenDyslexic</a:t>
            </a:r>
            <a:r>
              <a:rPr lang="pt-BR" sz="1400" dirty="0"/>
              <a:t>. 2022. Disponível em: &lt;https://</a:t>
            </a:r>
            <a:r>
              <a:rPr lang="pt-BR" sz="1400" dirty="0" err="1"/>
              <a:t>chrome.google.com</a:t>
            </a:r>
            <a:r>
              <a:rPr lang="pt-BR" sz="1400" dirty="0"/>
              <a:t>/</a:t>
            </a:r>
            <a:r>
              <a:rPr lang="pt-BR" sz="1400" dirty="0" err="1"/>
              <a:t>webstore</a:t>
            </a:r>
            <a:r>
              <a:rPr lang="pt-BR" sz="1400" dirty="0"/>
              <a:t>/</a:t>
            </a:r>
            <a:r>
              <a:rPr lang="pt-BR" sz="1400" dirty="0" err="1"/>
              <a:t>detail</a:t>
            </a:r>
            <a:r>
              <a:rPr lang="pt-BR" sz="1400" dirty="0"/>
              <a:t>/</a:t>
            </a:r>
            <a:r>
              <a:rPr lang="pt-BR" sz="1400" dirty="0" err="1"/>
              <a:t>opendyslexic</a:t>
            </a:r>
            <a:r>
              <a:rPr lang="pt-BR" sz="1400" dirty="0"/>
              <a:t>-for-</a:t>
            </a:r>
            <a:r>
              <a:rPr lang="pt-BR" sz="1400" dirty="0" err="1"/>
              <a:t>chrome</a:t>
            </a:r>
            <a:r>
              <a:rPr lang="pt-BR" sz="1400" dirty="0"/>
              <a:t>/</a:t>
            </a:r>
            <a:r>
              <a:rPr lang="pt-BR" sz="1400" dirty="0" err="1"/>
              <a:t>cdnapgfjopgaggbmfgbiinmmbdcglnam</a:t>
            </a:r>
            <a:r>
              <a:rPr lang="pt-BR" sz="1400" dirty="0"/>
              <a:t>&gt;. Acesso em: outubro de 2022.</a:t>
            </a:r>
          </a:p>
          <a:p>
            <a:pPr marL="114300" indent="0" algn="just">
              <a:buNone/>
            </a:pPr>
            <a:r>
              <a:rPr lang="pt-BR" sz="1400" dirty="0"/>
              <a:t>GOOGLE. Color </a:t>
            </a:r>
            <a:r>
              <a:rPr lang="pt-BR" sz="1400" dirty="0" err="1"/>
              <a:t>Enhancer</a:t>
            </a:r>
            <a:r>
              <a:rPr lang="pt-BR" sz="1400" dirty="0"/>
              <a:t>. 2019. Disponível em: &lt;https://</a:t>
            </a:r>
            <a:r>
              <a:rPr lang="pt-BR" sz="1400" dirty="0" err="1"/>
              <a:t>chrome.google.com</a:t>
            </a:r>
            <a:r>
              <a:rPr lang="pt-BR" sz="1400" dirty="0"/>
              <a:t>/</a:t>
            </a:r>
            <a:r>
              <a:rPr lang="pt-BR" sz="1400" dirty="0" err="1"/>
              <a:t>webstore</a:t>
            </a:r>
            <a:r>
              <a:rPr lang="pt-BR" sz="1400" dirty="0"/>
              <a:t>/</a:t>
            </a:r>
            <a:r>
              <a:rPr lang="pt-BR" sz="1400" dirty="0" err="1"/>
              <a:t>detail</a:t>
            </a:r>
            <a:r>
              <a:rPr lang="pt-BR" sz="1400" dirty="0"/>
              <a:t>/color-</a:t>
            </a:r>
            <a:r>
              <a:rPr lang="pt-BR" sz="1400" dirty="0" err="1"/>
              <a:t>enhancer</a:t>
            </a:r>
            <a:r>
              <a:rPr lang="pt-BR" sz="1400" dirty="0"/>
              <a:t>/</a:t>
            </a:r>
            <a:r>
              <a:rPr lang="pt-BR" sz="1400" dirty="0" err="1"/>
              <a:t>ipkjmjaledkapilfdigkgfmpekpfnkih?hl</a:t>
            </a:r>
            <a:r>
              <a:rPr lang="pt-BR" sz="1400" dirty="0"/>
              <a:t>=</a:t>
            </a:r>
            <a:r>
              <a:rPr lang="pt-BR" sz="1400" dirty="0" err="1"/>
              <a:t>pt</a:t>
            </a:r>
            <a:r>
              <a:rPr lang="pt-BR" sz="1400" dirty="0"/>
              <a:t>-BR&gt;. Acesso em: outubro de 2022.</a:t>
            </a:r>
          </a:p>
          <a:p>
            <a:pPr marL="114300" indent="0" algn="just">
              <a:buNone/>
            </a:pPr>
            <a:r>
              <a:rPr lang="pt-BR" sz="1400" dirty="0"/>
              <a:t>GOOGLE. “O que são extensões?”. 2018. Disponível em: &lt;https://</a:t>
            </a:r>
            <a:r>
              <a:rPr lang="pt-BR" sz="1400" dirty="0" err="1"/>
              <a:t>developer.chrome.com</a:t>
            </a:r>
            <a:r>
              <a:rPr lang="pt-BR" sz="1400" dirty="0"/>
              <a:t>/</a:t>
            </a:r>
            <a:r>
              <a:rPr lang="pt-BR" sz="1400" dirty="0" err="1"/>
              <a:t>docs</a:t>
            </a:r>
            <a:r>
              <a:rPr lang="pt-BR" sz="1400" dirty="0"/>
              <a:t>/</a:t>
            </a:r>
            <a:r>
              <a:rPr lang="pt-BR" sz="1400" dirty="0" err="1"/>
              <a:t>extensions</a:t>
            </a:r>
            <a:r>
              <a:rPr lang="pt-BR" sz="1400" dirty="0"/>
              <a:t>/mv2/overview/&gt;. Acesso em: outubro de 2022.</a:t>
            </a:r>
          </a:p>
          <a:p>
            <a:pPr marL="114300" indent="0" algn="just">
              <a:buNone/>
            </a:pPr>
            <a:r>
              <a:rPr lang="pt-BR" sz="1400" dirty="0"/>
              <a:t>GORDON, Kelley. 5 Visual </a:t>
            </a:r>
            <a:r>
              <a:rPr lang="pt-BR" sz="1400" dirty="0" err="1"/>
              <a:t>Treatments</a:t>
            </a:r>
            <a:r>
              <a:rPr lang="pt-BR" sz="1400" dirty="0"/>
              <a:t> </a:t>
            </a:r>
            <a:r>
              <a:rPr lang="pt-BR" sz="1400" dirty="0" err="1"/>
              <a:t>that</a:t>
            </a:r>
            <a:r>
              <a:rPr lang="pt-BR" sz="1400" dirty="0"/>
              <a:t> Improve </a:t>
            </a:r>
            <a:r>
              <a:rPr lang="pt-BR" sz="1400" dirty="0" err="1"/>
              <a:t>Accessibility</a:t>
            </a:r>
            <a:r>
              <a:rPr lang="pt-BR" sz="1400" dirty="0"/>
              <a:t>. 2022. NN/g. Disponível em: &lt;https://</a:t>
            </a:r>
            <a:r>
              <a:rPr lang="pt-BR" sz="1400" dirty="0" err="1"/>
              <a:t>www.nngroup.com</a:t>
            </a:r>
            <a:r>
              <a:rPr lang="pt-BR" sz="1400" dirty="0"/>
              <a:t>/</a:t>
            </a:r>
            <a:r>
              <a:rPr lang="pt-BR" sz="1400" dirty="0" err="1"/>
              <a:t>articles</a:t>
            </a:r>
            <a:r>
              <a:rPr lang="pt-BR" sz="1400" dirty="0"/>
              <a:t>/visual-</a:t>
            </a:r>
            <a:r>
              <a:rPr lang="pt-BR" sz="1400" dirty="0" err="1"/>
              <a:t>treatments</a:t>
            </a:r>
            <a:r>
              <a:rPr lang="pt-BR" sz="1400" dirty="0"/>
              <a:t>-</a:t>
            </a:r>
            <a:r>
              <a:rPr lang="pt-BR" sz="1400" dirty="0" err="1"/>
              <a:t>accessibility</a:t>
            </a:r>
            <a:r>
              <a:rPr lang="pt-BR" sz="1400" dirty="0"/>
              <a:t>/&gt;. Acesso em: novembro de 2022.</a:t>
            </a:r>
          </a:p>
          <a:p>
            <a:pPr marL="114300" indent="0" algn="just">
              <a:buNone/>
            </a:pPr>
            <a:r>
              <a:rPr lang="pt-BR" sz="1400" dirty="0"/>
              <a:t>GUISELIN, M. </a:t>
            </a:r>
            <a:r>
              <a:rPr lang="pt-BR" sz="1400" dirty="0" err="1"/>
              <a:t>Screen</a:t>
            </a:r>
            <a:r>
              <a:rPr lang="pt-BR" sz="1400" dirty="0"/>
              <a:t> </a:t>
            </a:r>
            <a:r>
              <a:rPr lang="pt-BR" sz="1400" dirty="0" err="1"/>
              <a:t>Shader</a:t>
            </a:r>
            <a:r>
              <a:rPr lang="pt-BR" sz="1400" dirty="0"/>
              <a:t>. 2022. Disponível em: &lt;https://</a:t>
            </a:r>
            <a:r>
              <a:rPr lang="pt-BR" sz="1400" dirty="0" err="1"/>
              <a:t>chrome.google.com</a:t>
            </a:r>
            <a:r>
              <a:rPr lang="pt-BR" sz="1400" dirty="0"/>
              <a:t>/</a:t>
            </a:r>
            <a:r>
              <a:rPr lang="pt-BR" sz="1400" dirty="0" err="1"/>
              <a:t>webstore</a:t>
            </a:r>
            <a:r>
              <a:rPr lang="pt-BR" sz="1400" dirty="0"/>
              <a:t>/</a:t>
            </a:r>
            <a:r>
              <a:rPr lang="pt-BR" sz="1400" dirty="0" err="1"/>
              <a:t>detail</a:t>
            </a:r>
            <a:r>
              <a:rPr lang="pt-BR" sz="1400" dirty="0"/>
              <a:t>/</a:t>
            </a:r>
            <a:r>
              <a:rPr lang="pt-BR" sz="1400" dirty="0" err="1"/>
              <a:t>screen-shader-smart-scree</a:t>
            </a:r>
            <a:r>
              <a:rPr lang="pt-BR" sz="1400" dirty="0"/>
              <a:t>/</a:t>
            </a:r>
            <a:r>
              <a:rPr lang="pt-BR" sz="1400" dirty="0" err="1"/>
              <a:t>fmlboobidmkelggdainpknloccojpppi</a:t>
            </a:r>
            <a:r>
              <a:rPr lang="pt-BR" sz="1400" dirty="0"/>
              <a:t>&gt;. Acesso em: outubro de 2022.</a:t>
            </a:r>
          </a:p>
          <a:p>
            <a:pPr marL="114300" indent="0" algn="just">
              <a:buNone/>
            </a:pPr>
            <a:r>
              <a:rPr lang="pt-BR" sz="1400" dirty="0"/>
              <a:t>GULLÀ, Francesca; CAVALIERI, Lorenzo; CECCACCI, Silvia; GERMANI, Michele; BEVILACQUA, Roberta. </a:t>
            </a:r>
            <a:r>
              <a:rPr lang="pt-BR" sz="1400" dirty="0" err="1"/>
              <a:t>Method</a:t>
            </a:r>
            <a:r>
              <a:rPr lang="pt-BR" sz="1400" dirty="0"/>
              <a:t> </a:t>
            </a:r>
            <a:r>
              <a:rPr lang="pt-BR" sz="1400" dirty="0" err="1"/>
              <a:t>to</a:t>
            </a:r>
            <a:r>
              <a:rPr lang="pt-BR" sz="1400" dirty="0"/>
              <a:t> Design </a:t>
            </a:r>
            <a:r>
              <a:rPr lang="pt-BR" sz="1400" dirty="0" err="1"/>
              <a:t>Adaptable</a:t>
            </a:r>
            <a:r>
              <a:rPr lang="pt-BR" sz="1400" dirty="0"/>
              <a:t> </a:t>
            </a:r>
            <a:r>
              <a:rPr lang="pt-BR" sz="1400" dirty="0" err="1"/>
              <a:t>and</a:t>
            </a:r>
            <a:r>
              <a:rPr lang="pt-BR" sz="1400" dirty="0"/>
              <a:t> </a:t>
            </a:r>
            <a:r>
              <a:rPr lang="pt-BR" sz="1400" dirty="0" err="1"/>
              <a:t>Adaptive</a:t>
            </a:r>
            <a:r>
              <a:rPr lang="pt-BR" sz="1400" dirty="0"/>
              <a:t> </a:t>
            </a:r>
            <a:r>
              <a:rPr lang="pt-BR" sz="1400" dirty="0" err="1"/>
              <a:t>User</a:t>
            </a:r>
            <a:r>
              <a:rPr lang="pt-BR" sz="1400" dirty="0"/>
              <a:t> Interfaces. In: </a:t>
            </a:r>
            <a:r>
              <a:rPr lang="pt-BR" sz="1400" dirty="0" err="1"/>
              <a:t>Stephanidis</a:t>
            </a:r>
            <a:r>
              <a:rPr lang="pt-BR" sz="1400" dirty="0"/>
              <a:t>, C. (</a:t>
            </a:r>
            <a:r>
              <a:rPr lang="pt-BR" sz="1400" dirty="0" err="1"/>
              <a:t>eds</a:t>
            </a:r>
            <a:r>
              <a:rPr lang="pt-BR" sz="1400" dirty="0"/>
              <a:t>) HCI </a:t>
            </a:r>
            <a:r>
              <a:rPr lang="pt-BR" sz="1400" dirty="0" err="1"/>
              <a:t>International</a:t>
            </a:r>
            <a:r>
              <a:rPr lang="pt-BR" sz="1400" dirty="0"/>
              <a:t> 2015 – Posters’ </a:t>
            </a:r>
            <a:r>
              <a:rPr lang="pt-BR" sz="1400" dirty="0" err="1"/>
              <a:t>Extended</a:t>
            </a:r>
            <a:r>
              <a:rPr lang="pt-BR" sz="1400" dirty="0"/>
              <a:t> Abstracts. HCI, 2015. Communications in Computer </a:t>
            </a:r>
            <a:r>
              <a:rPr lang="pt-BR" sz="1400" dirty="0" err="1"/>
              <a:t>and</a:t>
            </a:r>
            <a:r>
              <a:rPr lang="pt-BR" sz="1400" dirty="0"/>
              <a:t> </a:t>
            </a:r>
            <a:r>
              <a:rPr lang="pt-BR" sz="1400" dirty="0" err="1"/>
              <a:t>Information</a:t>
            </a:r>
            <a:r>
              <a:rPr lang="pt-BR" sz="1400" dirty="0"/>
              <a:t> Science, </a:t>
            </a:r>
            <a:r>
              <a:rPr lang="pt-BR" sz="1400" dirty="0" err="1"/>
              <a:t>vol</a:t>
            </a:r>
            <a:r>
              <a:rPr lang="pt-BR" sz="1400" dirty="0"/>
              <a:t> 528. Springer, </a:t>
            </a:r>
            <a:r>
              <a:rPr lang="pt-BR" sz="1400" dirty="0" err="1"/>
              <a:t>Cham</a:t>
            </a:r>
            <a:r>
              <a:rPr lang="pt-BR" sz="1400" dirty="0"/>
              <a:t>. Disponível em: &lt;https://</a:t>
            </a:r>
            <a:r>
              <a:rPr lang="pt-BR" sz="1400" dirty="0" err="1"/>
              <a:t>doi.org</a:t>
            </a:r>
            <a:r>
              <a:rPr lang="pt-BR" sz="1400" dirty="0"/>
              <a:t>/10.1007/978-3-319-21380-4_4/&gt;. Acesso em: agosto de 2022.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9356368-2667-5503-BAE2-C0B8F467EE8F}"/>
              </a:ext>
            </a:extLst>
          </p:cNvPr>
          <p:cNvSpPr/>
          <p:nvPr/>
        </p:nvSpPr>
        <p:spPr>
          <a:xfrm>
            <a:off x="-1" y="6329350"/>
            <a:ext cx="12192001" cy="510988"/>
          </a:xfrm>
          <a:prstGeom prst="rect">
            <a:avLst/>
          </a:prstGeom>
          <a:solidFill>
            <a:srgbClr val="FF299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E39A63A-39B1-C215-287D-5C2DA8682865}"/>
              </a:ext>
            </a:extLst>
          </p:cNvPr>
          <p:cNvSpPr/>
          <p:nvPr/>
        </p:nvSpPr>
        <p:spPr>
          <a:xfrm>
            <a:off x="59961" y="6400800"/>
            <a:ext cx="12192001" cy="457200"/>
          </a:xfrm>
          <a:prstGeom prst="rect">
            <a:avLst/>
          </a:prstGeom>
          <a:solidFill>
            <a:srgbClr val="C91F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pic>
        <p:nvPicPr>
          <p:cNvPr id="6" name="Picture 5" descr="A pink dolphin with a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D2A034FA-6DD2-F624-B92F-87086CC95B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53770" y="5904568"/>
            <a:ext cx="849563" cy="849563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870FA80-9E8E-9CD3-D1B7-E7E9E2533A0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34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302014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7C45CF6-024F-4421-99BD-57B43D613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Referências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274FEBD-2BB1-4484-9AA1-3FB5256CC4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97280" y="1845733"/>
            <a:ext cx="10058400" cy="4262103"/>
          </a:xfrm>
        </p:spPr>
        <p:txBody>
          <a:bodyPr>
            <a:noAutofit/>
          </a:bodyPr>
          <a:lstStyle/>
          <a:p>
            <a:pPr marL="114300" indent="0" algn="just">
              <a:buNone/>
            </a:pPr>
            <a:r>
              <a:rPr lang="pt-BR" sz="1400" dirty="0"/>
              <a:t>KRUG, Steve. Não me faça pensar: atualizado: uma abordagem de bom senso à usabilidade web e mobile. [</a:t>
            </a:r>
            <a:r>
              <a:rPr lang="pt-BR" sz="1400" dirty="0" err="1"/>
              <a:t>S.l</a:t>
            </a:r>
            <a:r>
              <a:rPr lang="pt-BR" sz="1400" dirty="0"/>
              <a:t>.]: Alta Books, 2014.</a:t>
            </a:r>
          </a:p>
          <a:p>
            <a:pPr marL="114300" indent="0" algn="just">
              <a:buNone/>
            </a:pPr>
            <a:r>
              <a:rPr lang="pt-BR" sz="1400" dirty="0"/>
              <a:t>LUY, C. et al. A Toolkit for Building More </a:t>
            </a:r>
            <a:r>
              <a:rPr lang="pt-BR" sz="1400" dirty="0" err="1"/>
              <a:t>Adaptable</a:t>
            </a:r>
            <a:r>
              <a:rPr lang="pt-BR" sz="1400" dirty="0"/>
              <a:t> </a:t>
            </a:r>
            <a:r>
              <a:rPr lang="pt-BR" sz="1400" dirty="0" err="1"/>
              <a:t>User</a:t>
            </a:r>
            <a:r>
              <a:rPr lang="pt-BR" sz="1400" dirty="0"/>
              <a:t> Interfaces for Vision-</a:t>
            </a:r>
            <a:r>
              <a:rPr lang="pt-BR" sz="1400" dirty="0" err="1"/>
              <a:t>Impaired</a:t>
            </a:r>
            <a:r>
              <a:rPr lang="pt-BR" sz="1400" dirty="0"/>
              <a:t> </a:t>
            </a:r>
            <a:r>
              <a:rPr lang="pt-BR" sz="1400" dirty="0" err="1"/>
              <a:t>Users</a:t>
            </a:r>
            <a:r>
              <a:rPr lang="pt-BR" sz="1400" dirty="0"/>
              <a:t>. 2021. IEEE </a:t>
            </a:r>
            <a:r>
              <a:rPr lang="pt-BR" sz="1400" dirty="0" err="1"/>
              <a:t>Symposium</a:t>
            </a:r>
            <a:r>
              <a:rPr lang="pt-BR" sz="1400" dirty="0"/>
              <a:t> </a:t>
            </a:r>
            <a:r>
              <a:rPr lang="pt-BR" sz="1400" dirty="0" err="1"/>
              <a:t>on</a:t>
            </a:r>
            <a:r>
              <a:rPr lang="pt-BR" sz="1400" dirty="0"/>
              <a:t> Visual </a:t>
            </a:r>
            <a:r>
              <a:rPr lang="pt-BR" sz="1400" dirty="0" err="1"/>
              <a:t>Languages</a:t>
            </a:r>
            <a:r>
              <a:rPr lang="pt-BR" sz="1400" dirty="0"/>
              <a:t> </a:t>
            </a:r>
            <a:r>
              <a:rPr lang="pt-BR" sz="1400" dirty="0" err="1"/>
              <a:t>and</a:t>
            </a:r>
            <a:r>
              <a:rPr lang="pt-BR" sz="1400" dirty="0"/>
              <a:t> </a:t>
            </a:r>
            <a:r>
              <a:rPr lang="pt-BR" sz="1400" dirty="0" err="1"/>
              <a:t>Human-Centric</a:t>
            </a:r>
            <a:r>
              <a:rPr lang="pt-BR" sz="1400" dirty="0"/>
              <a:t> </a:t>
            </a:r>
            <a:r>
              <a:rPr lang="pt-BR" sz="1400" dirty="0" err="1"/>
              <a:t>Computing</a:t>
            </a:r>
            <a:r>
              <a:rPr lang="pt-BR" sz="1400" dirty="0"/>
              <a:t>.</a:t>
            </a:r>
          </a:p>
          <a:p>
            <a:pPr marL="114300" indent="0" algn="just">
              <a:buNone/>
            </a:pPr>
            <a:r>
              <a:rPr lang="pt-BR" sz="1400" dirty="0"/>
              <a:t>MIRAZ, </a:t>
            </a:r>
            <a:r>
              <a:rPr lang="pt-BR" sz="1400" dirty="0" err="1"/>
              <a:t>Mahdi</a:t>
            </a:r>
            <a:r>
              <a:rPr lang="pt-BR" sz="1400" dirty="0"/>
              <a:t> H.; ALI, </a:t>
            </a:r>
            <a:r>
              <a:rPr lang="pt-BR" sz="1400" dirty="0" err="1"/>
              <a:t>Maaruf</a:t>
            </a:r>
            <a:r>
              <a:rPr lang="pt-BR" sz="1400" dirty="0"/>
              <a:t>; EXCELL, Peter S. </a:t>
            </a:r>
            <a:r>
              <a:rPr lang="pt-BR" sz="1400" dirty="0" err="1"/>
              <a:t>Adaptive</a:t>
            </a:r>
            <a:r>
              <a:rPr lang="pt-BR" sz="1400" dirty="0"/>
              <a:t> </a:t>
            </a:r>
            <a:r>
              <a:rPr lang="pt-BR" sz="1400" dirty="0" err="1"/>
              <a:t>user</a:t>
            </a:r>
            <a:r>
              <a:rPr lang="pt-BR" sz="1400" dirty="0"/>
              <a:t> interfaces </a:t>
            </a:r>
            <a:r>
              <a:rPr lang="pt-BR" sz="1400" dirty="0" err="1"/>
              <a:t>and</a:t>
            </a:r>
            <a:r>
              <a:rPr lang="pt-BR" sz="1400" dirty="0"/>
              <a:t> universal </a:t>
            </a:r>
            <a:r>
              <a:rPr lang="pt-BR" sz="1400" dirty="0" err="1"/>
              <a:t>usability</a:t>
            </a:r>
            <a:r>
              <a:rPr lang="pt-BR" sz="1400" dirty="0"/>
              <a:t> </a:t>
            </a:r>
            <a:r>
              <a:rPr lang="pt-BR" sz="1400" dirty="0" err="1"/>
              <a:t>through</a:t>
            </a:r>
            <a:r>
              <a:rPr lang="pt-BR" sz="1400" dirty="0"/>
              <a:t> </a:t>
            </a:r>
            <a:r>
              <a:rPr lang="pt-BR" sz="1400" dirty="0" err="1"/>
              <a:t>plasticity</a:t>
            </a:r>
            <a:r>
              <a:rPr lang="pt-BR" sz="1400" dirty="0"/>
              <a:t> </a:t>
            </a:r>
            <a:r>
              <a:rPr lang="pt-BR" sz="1400" dirty="0" err="1"/>
              <a:t>of</a:t>
            </a:r>
            <a:r>
              <a:rPr lang="pt-BR" sz="1400" dirty="0"/>
              <a:t> </a:t>
            </a:r>
            <a:r>
              <a:rPr lang="pt-BR" sz="1400" dirty="0" err="1"/>
              <a:t>user</a:t>
            </a:r>
            <a:r>
              <a:rPr lang="pt-BR" sz="1400" dirty="0"/>
              <a:t> interface design. In: Computer Science Review, Volume 40, 2021.</a:t>
            </a:r>
          </a:p>
          <a:p>
            <a:pPr marL="114300" indent="0" algn="just">
              <a:buNone/>
            </a:pPr>
            <a:r>
              <a:rPr lang="pt-BR" sz="1400" dirty="0"/>
              <a:t>MOZILLA. “O que são extensões?”. 2022. Disponível em: &lt;https://</a:t>
            </a:r>
            <a:r>
              <a:rPr lang="pt-BR" sz="1400" dirty="0" err="1"/>
              <a:t>developer.mozilla.org</a:t>
            </a:r>
            <a:r>
              <a:rPr lang="pt-BR" sz="1400" dirty="0"/>
              <a:t>/</a:t>
            </a:r>
            <a:r>
              <a:rPr lang="pt-BR" sz="1400" dirty="0" err="1"/>
              <a:t>pt</a:t>
            </a:r>
            <a:r>
              <a:rPr lang="pt-BR" sz="1400" dirty="0"/>
              <a:t>-BR/</a:t>
            </a:r>
            <a:r>
              <a:rPr lang="pt-BR" sz="1400" dirty="0" err="1"/>
              <a:t>docs</a:t>
            </a:r>
            <a:r>
              <a:rPr lang="pt-BR" sz="1400" dirty="0"/>
              <a:t>/Mozilla/Add-ons/</a:t>
            </a:r>
            <a:r>
              <a:rPr lang="pt-BR" sz="1400" dirty="0" err="1"/>
              <a:t>WebExtensions</a:t>
            </a:r>
            <a:r>
              <a:rPr lang="pt-BR" sz="1400" dirty="0"/>
              <a:t>/</a:t>
            </a:r>
            <a:r>
              <a:rPr lang="pt-BR" sz="1400" dirty="0" err="1"/>
              <a:t>What_are_WebExtensions</a:t>
            </a:r>
            <a:r>
              <a:rPr lang="pt-BR" sz="1400" dirty="0"/>
              <a:t>&gt;. Acesso em: outubro de 2022.</a:t>
            </a:r>
          </a:p>
          <a:p>
            <a:pPr marL="114300" indent="0" algn="just">
              <a:buNone/>
            </a:pPr>
            <a:r>
              <a:rPr lang="pt-BR" sz="1400" dirty="0"/>
              <a:t>NIELSEN, Jakob. </a:t>
            </a:r>
            <a:r>
              <a:rPr lang="pt-BR" sz="1400" dirty="0" err="1"/>
              <a:t>Usability</a:t>
            </a:r>
            <a:r>
              <a:rPr lang="pt-BR" sz="1400" dirty="0"/>
              <a:t> 101: </a:t>
            </a:r>
            <a:r>
              <a:rPr lang="pt-BR" sz="1400" dirty="0" err="1"/>
              <a:t>Introduction</a:t>
            </a:r>
            <a:r>
              <a:rPr lang="pt-BR" sz="1400" dirty="0"/>
              <a:t> </a:t>
            </a:r>
            <a:r>
              <a:rPr lang="pt-BR" sz="1400" dirty="0" err="1"/>
              <a:t>to</a:t>
            </a:r>
            <a:r>
              <a:rPr lang="pt-BR" sz="1400" dirty="0"/>
              <a:t> </a:t>
            </a:r>
            <a:r>
              <a:rPr lang="pt-BR" sz="1400" dirty="0" err="1"/>
              <a:t>Usability</a:t>
            </a:r>
            <a:r>
              <a:rPr lang="pt-BR" sz="1400" dirty="0"/>
              <a:t>. 2012. NN/g. Disponível em: &lt;https://</a:t>
            </a:r>
            <a:r>
              <a:rPr lang="pt-BR" sz="1400" dirty="0" err="1"/>
              <a:t>www.nngroup.com</a:t>
            </a:r>
            <a:r>
              <a:rPr lang="pt-BR" sz="1400" dirty="0"/>
              <a:t>/</a:t>
            </a:r>
            <a:r>
              <a:rPr lang="pt-BR" sz="1400" dirty="0" err="1"/>
              <a:t>articles</a:t>
            </a:r>
            <a:r>
              <a:rPr lang="pt-BR" sz="1400" dirty="0"/>
              <a:t>/usability-101-introduction-to-usability/&gt;. Acesso em: novembro de 2022.</a:t>
            </a:r>
          </a:p>
          <a:p>
            <a:pPr marL="114300" indent="0" algn="just">
              <a:buNone/>
            </a:pPr>
            <a:r>
              <a:rPr lang="pt-BR" sz="1400" dirty="0"/>
              <a:t>NIELSEN, Jakob e NORMAN, Don. The </a:t>
            </a:r>
            <a:r>
              <a:rPr lang="pt-BR" sz="1400" dirty="0" err="1"/>
              <a:t>Definition</a:t>
            </a:r>
            <a:r>
              <a:rPr lang="pt-BR" sz="1400" dirty="0"/>
              <a:t> </a:t>
            </a:r>
            <a:r>
              <a:rPr lang="pt-BR" sz="1400" dirty="0" err="1"/>
              <a:t>of</a:t>
            </a:r>
            <a:r>
              <a:rPr lang="pt-BR" sz="1400" dirty="0"/>
              <a:t> </a:t>
            </a:r>
            <a:r>
              <a:rPr lang="pt-BR" sz="1400" dirty="0" err="1"/>
              <a:t>User</a:t>
            </a:r>
            <a:r>
              <a:rPr lang="pt-BR" sz="1400" dirty="0"/>
              <a:t> Experience (UX). 1998. NN/g. Disponível em: &lt;https://</a:t>
            </a:r>
            <a:r>
              <a:rPr lang="pt-BR" sz="1400" dirty="0" err="1"/>
              <a:t>www.nngroup.com</a:t>
            </a:r>
            <a:r>
              <a:rPr lang="pt-BR" sz="1400" dirty="0"/>
              <a:t>/</a:t>
            </a:r>
            <a:r>
              <a:rPr lang="pt-BR" sz="1400" dirty="0" err="1"/>
              <a:t>articles</a:t>
            </a:r>
            <a:r>
              <a:rPr lang="pt-BR" sz="1400" dirty="0"/>
              <a:t>/</a:t>
            </a:r>
            <a:r>
              <a:rPr lang="pt-BR" sz="1400" dirty="0" err="1"/>
              <a:t>definition-user-experience</a:t>
            </a:r>
            <a:r>
              <a:rPr lang="pt-BR" sz="1400" dirty="0"/>
              <a:t>/&gt;. Acesso em: novembro de 2022.</a:t>
            </a:r>
          </a:p>
          <a:p>
            <a:pPr marL="114300" indent="0" algn="just">
              <a:buNone/>
            </a:pPr>
            <a:r>
              <a:rPr lang="pt-BR" sz="1400" dirty="0"/>
              <a:t>ROCHA, H. V.; BARANAUSKAS, M. C. C. Design e avaliação de interfaces humano-computador. 2003. Campinas: NIED/UNICAMP. Disponível em: &lt;https://</a:t>
            </a:r>
            <a:r>
              <a:rPr lang="pt-BR" sz="1400" dirty="0" err="1"/>
              <a:t>www.nied.unicamp.br</a:t>
            </a:r>
            <a:r>
              <a:rPr lang="pt-BR" sz="1400" dirty="0"/>
              <a:t>/biblioteca/design-e-</a:t>
            </a:r>
            <a:r>
              <a:rPr lang="pt-BR" sz="1400" dirty="0" err="1"/>
              <a:t>avaliacao</a:t>
            </a:r>
            <a:r>
              <a:rPr lang="pt-BR" sz="1400" dirty="0"/>
              <a:t>-de-interfaces-humano-computador/&gt;. Acesso em: maio de 2023.</a:t>
            </a:r>
          </a:p>
          <a:p>
            <a:pPr marL="114300" indent="0" algn="just">
              <a:buNone/>
            </a:pPr>
            <a:r>
              <a:rPr lang="pt-BR" sz="1400" dirty="0"/>
              <a:t>ROMERO, O. J. et al. A </a:t>
            </a:r>
            <a:r>
              <a:rPr lang="pt-BR" sz="1400" dirty="0" err="1"/>
              <a:t>Long-Term</a:t>
            </a:r>
            <a:r>
              <a:rPr lang="pt-BR" sz="1400" dirty="0"/>
              <a:t> </a:t>
            </a:r>
            <a:r>
              <a:rPr lang="pt-BR" sz="1400" dirty="0" err="1"/>
              <a:t>Evaluation</a:t>
            </a:r>
            <a:r>
              <a:rPr lang="pt-BR" sz="1400" dirty="0"/>
              <a:t> </a:t>
            </a:r>
            <a:r>
              <a:rPr lang="pt-BR" sz="1400" dirty="0" err="1"/>
              <a:t>of</a:t>
            </a:r>
            <a:r>
              <a:rPr lang="pt-BR" sz="1400" dirty="0"/>
              <a:t> </a:t>
            </a:r>
            <a:r>
              <a:rPr lang="pt-BR" sz="1400" dirty="0" err="1"/>
              <a:t>Adaptive</a:t>
            </a:r>
            <a:r>
              <a:rPr lang="pt-BR" sz="1400" dirty="0"/>
              <a:t> Interface Design for Mobile Transit </a:t>
            </a:r>
            <a:r>
              <a:rPr lang="pt-BR" sz="1400" dirty="0" err="1"/>
              <a:t>Information</a:t>
            </a:r>
            <a:r>
              <a:rPr lang="pt-BR" sz="1400" dirty="0"/>
              <a:t>. 2020. </a:t>
            </a:r>
            <a:r>
              <a:rPr lang="pt-BR" sz="1400" dirty="0" err="1"/>
              <a:t>Association</a:t>
            </a:r>
            <a:r>
              <a:rPr lang="pt-BR" sz="1400" dirty="0"/>
              <a:t> for </a:t>
            </a:r>
            <a:r>
              <a:rPr lang="pt-BR" sz="1400" dirty="0" err="1"/>
              <a:t>Computing</a:t>
            </a:r>
            <a:r>
              <a:rPr lang="pt-BR" sz="1400" dirty="0"/>
              <a:t> </a:t>
            </a:r>
            <a:r>
              <a:rPr lang="pt-BR" sz="1400" dirty="0" err="1"/>
              <a:t>Machinery</a:t>
            </a:r>
            <a:r>
              <a:rPr lang="pt-BR" sz="1400" dirty="0"/>
              <a:t>, New York, NY, USA, </a:t>
            </a:r>
            <a:r>
              <a:rPr lang="pt-BR" sz="1400" dirty="0" err="1"/>
              <a:t>Article</a:t>
            </a:r>
            <a:r>
              <a:rPr lang="pt-BR" sz="1400" dirty="0"/>
              <a:t> 39, 1–11.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9356368-2667-5503-BAE2-C0B8F467EE8F}"/>
              </a:ext>
            </a:extLst>
          </p:cNvPr>
          <p:cNvSpPr/>
          <p:nvPr/>
        </p:nvSpPr>
        <p:spPr>
          <a:xfrm>
            <a:off x="-1" y="6329350"/>
            <a:ext cx="12192001" cy="510988"/>
          </a:xfrm>
          <a:prstGeom prst="rect">
            <a:avLst/>
          </a:prstGeom>
          <a:solidFill>
            <a:srgbClr val="FF299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E39A63A-39B1-C215-287D-5C2DA8682865}"/>
              </a:ext>
            </a:extLst>
          </p:cNvPr>
          <p:cNvSpPr/>
          <p:nvPr/>
        </p:nvSpPr>
        <p:spPr>
          <a:xfrm>
            <a:off x="59961" y="6400800"/>
            <a:ext cx="12192001" cy="457200"/>
          </a:xfrm>
          <a:prstGeom prst="rect">
            <a:avLst/>
          </a:prstGeom>
          <a:solidFill>
            <a:srgbClr val="C91F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pic>
        <p:nvPicPr>
          <p:cNvPr id="6" name="Picture 5" descr="A pink dolphin with a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D2A034FA-6DD2-F624-B92F-87086CC95B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53770" y="5904568"/>
            <a:ext cx="849563" cy="849563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0FACC67-B1CA-6AEB-3793-C87D0D171D2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35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4213377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7C45CF6-024F-4421-99BD-57B43D613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Referências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274FEBD-2BB1-4484-9AA1-3FB5256CC4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97280" y="1845733"/>
            <a:ext cx="10058400" cy="4262103"/>
          </a:xfrm>
        </p:spPr>
        <p:txBody>
          <a:bodyPr>
            <a:normAutofit/>
          </a:bodyPr>
          <a:lstStyle/>
          <a:p>
            <a:pPr marL="114300" indent="0" algn="just">
              <a:buNone/>
            </a:pPr>
            <a:r>
              <a:rPr lang="pt-BR" sz="1400" dirty="0"/>
              <a:t>SOUZA, Mateus W.; BAGATINI, Daniela D. S. Interfaces adaptativas: melhorando a </a:t>
            </a:r>
            <a:r>
              <a:rPr lang="pt-BR" sz="1400" dirty="0" err="1"/>
              <a:t>experiência</a:t>
            </a:r>
            <a:r>
              <a:rPr lang="pt-BR" sz="1400" dirty="0"/>
              <a:t> de </a:t>
            </a:r>
            <a:r>
              <a:rPr lang="pt-BR" sz="1400" dirty="0" err="1"/>
              <a:t>interação</a:t>
            </a:r>
            <a:r>
              <a:rPr lang="pt-BR" sz="1400" dirty="0"/>
              <a:t> do </a:t>
            </a:r>
            <a:r>
              <a:rPr lang="pt-BR" sz="1400" dirty="0" err="1"/>
              <a:t>usuário</a:t>
            </a:r>
            <a:r>
              <a:rPr lang="pt-BR" sz="1400" dirty="0"/>
              <a:t> com o sistema. Trabalho de Conclusão de Curso (Bacharelado em Ciência da Computação) - Universidade de Santa Cruz do Sul, Santa Cruz do Sul, 2020.</a:t>
            </a:r>
          </a:p>
          <a:p>
            <a:pPr marL="114300" indent="0" algn="just">
              <a:buNone/>
            </a:pPr>
            <a:r>
              <a:rPr lang="pt-BR" sz="1400" dirty="0"/>
              <a:t>STRACHAN, J. </a:t>
            </a:r>
            <a:r>
              <a:rPr lang="pt-BR" sz="1400" dirty="0" err="1"/>
              <a:t>Adaptive</a:t>
            </a:r>
            <a:r>
              <a:rPr lang="pt-BR" sz="1400" dirty="0"/>
              <a:t> </a:t>
            </a:r>
            <a:r>
              <a:rPr lang="pt-BR" sz="1400" dirty="0" err="1"/>
              <a:t>vs</a:t>
            </a:r>
            <a:r>
              <a:rPr lang="pt-BR" sz="1400" dirty="0"/>
              <a:t> </a:t>
            </a:r>
            <a:r>
              <a:rPr lang="pt-BR" sz="1400" dirty="0" err="1"/>
              <a:t>responsive</a:t>
            </a:r>
            <a:r>
              <a:rPr lang="pt-BR" sz="1400" dirty="0"/>
              <a:t> web design. [</a:t>
            </a:r>
            <a:r>
              <a:rPr lang="pt-BR" sz="1400" dirty="0" err="1"/>
              <a:t>S.l</a:t>
            </a:r>
            <a:r>
              <a:rPr lang="pt-BR" sz="1400" dirty="0"/>
              <a:t>.], 2017. Disponível em: &lt;https://</a:t>
            </a:r>
            <a:r>
              <a:rPr lang="pt-BR" sz="1400" dirty="0" err="1"/>
              <a:t>uxplanet.org</a:t>
            </a:r>
            <a:r>
              <a:rPr lang="pt-BR" sz="1400" dirty="0"/>
              <a:t>/adaptive-vs-responsive-web-design-eead0c2c28a8&gt;. Acesso em: outubro de 2022.</a:t>
            </a:r>
          </a:p>
          <a:p>
            <a:pPr marL="114300" indent="0" algn="just">
              <a:buNone/>
            </a:pPr>
            <a:r>
              <a:rPr lang="pt-BR" sz="1400" dirty="0"/>
              <a:t>W3C. Consórcio World </a:t>
            </a:r>
            <a:r>
              <a:rPr lang="pt-BR" sz="1400" dirty="0" err="1"/>
              <a:t>Wide</a:t>
            </a:r>
            <a:r>
              <a:rPr lang="pt-BR" sz="1400" dirty="0"/>
              <a:t> Web Brasil. 2013. Disponível em: &lt;https://www.w3c.br/pub/Materiais/PublicacoesW3C/cartilha-w3cbr-acessibilidade-web-fasciculo-I.html&gt;. Acesso em abril de 2023.</a:t>
            </a:r>
          </a:p>
          <a:p>
            <a:pPr marL="114300" indent="0" algn="just">
              <a:buNone/>
            </a:pPr>
            <a:r>
              <a:rPr lang="pt-BR" sz="1400" dirty="0"/>
              <a:t>W3C. World </a:t>
            </a:r>
            <a:r>
              <a:rPr lang="pt-BR" sz="1400" dirty="0" err="1"/>
              <a:t>Wide</a:t>
            </a:r>
            <a:r>
              <a:rPr lang="pt-BR" sz="1400" dirty="0"/>
              <a:t> Web Consortium. 2022. </a:t>
            </a:r>
            <a:r>
              <a:rPr lang="pt-BR" sz="1400" dirty="0" err="1"/>
              <a:t>Disponível</a:t>
            </a:r>
            <a:r>
              <a:rPr lang="pt-BR" sz="1400" dirty="0"/>
              <a:t> em: &lt;https://www.w3.org/&gt;. Acesso em: agosto de 2022.</a:t>
            </a:r>
          </a:p>
          <a:p>
            <a:pPr marL="114300" indent="0" algn="just">
              <a:buNone/>
            </a:pPr>
            <a:r>
              <a:rPr lang="pt-BR" sz="1400" dirty="0"/>
              <a:t>WCAG. Web </a:t>
            </a:r>
            <a:r>
              <a:rPr lang="pt-BR" sz="1400" dirty="0" err="1"/>
              <a:t>Content</a:t>
            </a:r>
            <a:r>
              <a:rPr lang="pt-BR" sz="1400" dirty="0"/>
              <a:t> </a:t>
            </a:r>
            <a:r>
              <a:rPr lang="pt-BR" sz="1400" dirty="0" err="1"/>
              <a:t>Accessibility</a:t>
            </a:r>
            <a:r>
              <a:rPr lang="pt-BR" sz="1400" dirty="0"/>
              <a:t> </a:t>
            </a:r>
            <a:r>
              <a:rPr lang="pt-BR" sz="1400" dirty="0" err="1"/>
              <a:t>Guidelines</a:t>
            </a:r>
            <a:r>
              <a:rPr lang="pt-BR" sz="1400" dirty="0"/>
              <a:t>. 2008. </a:t>
            </a:r>
            <a:r>
              <a:rPr lang="pt-BR" sz="1400" dirty="0" err="1"/>
              <a:t>Disponível</a:t>
            </a:r>
            <a:r>
              <a:rPr lang="pt-BR" sz="1400" dirty="0"/>
              <a:t> em: &lt;https://www.w3.org/TR/2008/REC-WCAG20-20081211/&gt;. Acesso em: agosto de 2022.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9356368-2667-5503-BAE2-C0B8F467EE8F}"/>
              </a:ext>
            </a:extLst>
          </p:cNvPr>
          <p:cNvSpPr/>
          <p:nvPr/>
        </p:nvSpPr>
        <p:spPr>
          <a:xfrm>
            <a:off x="-1" y="6329350"/>
            <a:ext cx="12192001" cy="510988"/>
          </a:xfrm>
          <a:prstGeom prst="rect">
            <a:avLst/>
          </a:prstGeom>
          <a:solidFill>
            <a:srgbClr val="FF299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E39A63A-39B1-C215-287D-5C2DA8682865}"/>
              </a:ext>
            </a:extLst>
          </p:cNvPr>
          <p:cNvSpPr/>
          <p:nvPr/>
        </p:nvSpPr>
        <p:spPr>
          <a:xfrm>
            <a:off x="59961" y="6400800"/>
            <a:ext cx="12192001" cy="457200"/>
          </a:xfrm>
          <a:prstGeom prst="rect">
            <a:avLst/>
          </a:prstGeom>
          <a:solidFill>
            <a:srgbClr val="C91F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pic>
        <p:nvPicPr>
          <p:cNvPr id="6" name="Picture 5" descr="A pink dolphin with a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D2A034FA-6DD2-F624-B92F-87086CC95B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53770" y="5904568"/>
            <a:ext cx="849563" cy="849563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BD6808C-D760-D43E-2254-1E10DC949E8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36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654082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"/>
          <p:cNvSpPr txBox="1">
            <a:spLocks noGrp="1"/>
          </p:cNvSpPr>
          <p:nvPr>
            <p:ph type="ctrTitle"/>
          </p:nvPr>
        </p:nvSpPr>
        <p:spPr>
          <a:xfrm>
            <a:off x="1093672" y="1861111"/>
            <a:ext cx="10004653" cy="20102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8000"/>
              <a:buFont typeface="Calibri"/>
              <a:buNone/>
            </a:pPr>
            <a:r>
              <a:rPr lang="pt-BR" sz="7200" b="1" dirty="0">
                <a:solidFill>
                  <a:srgbClr val="CA1F6F"/>
                </a:solidFill>
                <a:latin typeface="Segoe Script" panose="020B0804020000000003" pitchFamily="34" charset="0"/>
              </a:rPr>
              <a:t>Obrigado!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327149D-6371-F530-CAE8-6AAFF4885A08}"/>
              </a:ext>
            </a:extLst>
          </p:cNvPr>
          <p:cNvSpPr/>
          <p:nvPr/>
        </p:nvSpPr>
        <p:spPr>
          <a:xfrm>
            <a:off x="-1" y="6329350"/>
            <a:ext cx="12192001" cy="510988"/>
          </a:xfrm>
          <a:prstGeom prst="rect">
            <a:avLst/>
          </a:prstGeom>
          <a:solidFill>
            <a:srgbClr val="FF299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29FAF72-C936-1B75-9258-B4E07B2F2F70}"/>
              </a:ext>
            </a:extLst>
          </p:cNvPr>
          <p:cNvSpPr/>
          <p:nvPr/>
        </p:nvSpPr>
        <p:spPr>
          <a:xfrm>
            <a:off x="0" y="6400800"/>
            <a:ext cx="12192001" cy="457200"/>
          </a:xfrm>
          <a:prstGeom prst="rect">
            <a:avLst/>
          </a:prstGeom>
          <a:solidFill>
            <a:srgbClr val="C91F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pic>
        <p:nvPicPr>
          <p:cNvPr id="6" name="Picture 5" descr="A pink dolphin with a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B0836AAF-F9DD-C136-D8BF-28C6468843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4968" y="1389025"/>
            <a:ext cx="2482289" cy="2482289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AB5CEE-0A4B-61BA-EDB9-07358555C5F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37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610785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"/>
          <p:cNvSpPr txBox="1">
            <a:spLocks noGrp="1"/>
          </p:cNvSpPr>
          <p:nvPr>
            <p:ph type="ctrTitle"/>
          </p:nvPr>
        </p:nvSpPr>
        <p:spPr>
          <a:xfrm>
            <a:off x="1136823" y="1273283"/>
            <a:ext cx="10004653" cy="20102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8000"/>
              <a:buFont typeface="Calibri"/>
              <a:buNone/>
            </a:pPr>
            <a:r>
              <a:rPr lang="pt-BR" sz="4400" dirty="0"/>
              <a:t>MELHORANDO A ACESSIBILIDADE DAS INTERFACES </a:t>
            </a:r>
            <a:r>
              <a:rPr lang="pt-BR" sz="4400" i="1" dirty="0"/>
              <a:t>WEB</a:t>
            </a:r>
            <a:r>
              <a:rPr lang="pt-BR" sz="4400" dirty="0"/>
              <a:t> COM O USO DO </a:t>
            </a:r>
            <a:r>
              <a:rPr lang="pt-BR" sz="4400" dirty="0">
                <a:solidFill>
                  <a:schemeClr val="tx1"/>
                </a:solidFill>
              </a:rPr>
              <a:t>BOTO</a:t>
            </a:r>
          </a:p>
        </p:txBody>
      </p:sp>
      <p:sp>
        <p:nvSpPr>
          <p:cNvPr id="102" name="Google Shape;102;p1"/>
          <p:cNvSpPr txBox="1">
            <a:spLocks noGrp="1"/>
          </p:cNvSpPr>
          <p:nvPr>
            <p:ph type="subTitle" idx="1"/>
          </p:nvPr>
        </p:nvSpPr>
        <p:spPr>
          <a:xfrm>
            <a:off x="1136823" y="3301149"/>
            <a:ext cx="9531176" cy="2015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ct val="100000"/>
              <a:buNone/>
            </a:pPr>
            <a:r>
              <a:rPr lang="pt-BR" dirty="0"/>
              <a:t>Renato dos Santos Machado Junior</a:t>
            </a:r>
          </a:p>
          <a:p>
            <a:pPr marL="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ct val="100000"/>
              <a:buNone/>
            </a:pPr>
            <a:r>
              <a:rPr lang="pt-BR" dirty="0"/>
              <a:t>Engenharia de Computação</a:t>
            </a:r>
          </a:p>
          <a:p>
            <a:pPr marL="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ct val="100000"/>
              <a:buNone/>
            </a:pPr>
            <a:r>
              <a:rPr lang="pt-BR" dirty="0"/>
              <a:t>Orientadora: Dra. Daniela Duarte da Silva </a:t>
            </a:r>
            <a:r>
              <a:rPr lang="pt-BR" dirty="0" err="1"/>
              <a:t>Bagatini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ct val="100000"/>
              <a:buNone/>
            </a:pPr>
            <a:r>
              <a:rPr lang="pt-BR" dirty="0"/>
              <a:t>Departamento de Engenharias, Arquitetura e Computação</a:t>
            </a:r>
            <a:endParaRPr dirty="0"/>
          </a:p>
        </p:txBody>
      </p:sp>
      <p:pic>
        <p:nvPicPr>
          <p:cNvPr id="104" name="Google Shape;104;p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73539" y="105857"/>
            <a:ext cx="3575350" cy="85682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327149D-6371-F530-CAE8-6AAFF4885A08}"/>
              </a:ext>
            </a:extLst>
          </p:cNvPr>
          <p:cNvSpPr/>
          <p:nvPr/>
        </p:nvSpPr>
        <p:spPr>
          <a:xfrm>
            <a:off x="-1" y="6329350"/>
            <a:ext cx="12192001" cy="510988"/>
          </a:xfrm>
          <a:prstGeom prst="rect">
            <a:avLst/>
          </a:prstGeom>
          <a:solidFill>
            <a:srgbClr val="FF299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29FAF72-C936-1B75-9258-B4E07B2F2F70}"/>
              </a:ext>
            </a:extLst>
          </p:cNvPr>
          <p:cNvSpPr/>
          <p:nvPr/>
        </p:nvSpPr>
        <p:spPr>
          <a:xfrm>
            <a:off x="0" y="6400800"/>
            <a:ext cx="12192001" cy="457200"/>
          </a:xfrm>
          <a:prstGeom prst="rect">
            <a:avLst/>
          </a:prstGeom>
          <a:solidFill>
            <a:srgbClr val="C91F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pic>
        <p:nvPicPr>
          <p:cNvPr id="6" name="Picture 5" descr="A pink dolphin with a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B0836AAF-F9DD-C136-D8BF-28C6468843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53770" y="5904568"/>
            <a:ext cx="849563" cy="849563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51AEAE-952B-7651-9E38-E3A9E08C594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38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2291986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817E36-FD3D-4796-AE52-D698F194C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Fundamentação teórica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01DC50E-A5DA-4D3D-BD94-56667F678B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</p:spPr>
        <p:txBody>
          <a:bodyPr>
            <a:normAutofit lnSpcReduction="10000"/>
          </a:bodyPr>
          <a:lstStyle/>
          <a:p>
            <a:pPr marL="114300" indent="0" algn="just">
              <a:buNone/>
            </a:pPr>
            <a:r>
              <a:rPr lang="pt-BR" b="1" dirty="0">
                <a:solidFill>
                  <a:schemeClr val="bg1"/>
                </a:solidFill>
                <a:highlight>
                  <a:srgbClr val="CA1F6F"/>
                </a:highlight>
              </a:rPr>
              <a:t> Experiência do Usuário:</a:t>
            </a:r>
          </a:p>
          <a:p>
            <a:pPr algn="just">
              <a:buClr>
                <a:srgbClr val="CA1F6F"/>
              </a:buClr>
              <a:buFont typeface="Arial" panose="020B0604020202020204" pitchFamily="34" charset="0"/>
              <a:buChar char="•"/>
            </a:pPr>
            <a:r>
              <a:rPr lang="pt-BR" dirty="0"/>
              <a:t>É o </a:t>
            </a:r>
            <a:r>
              <a:rPr lang="pt-BR" b="1" dirty="0">
                <a:solidFill>
                  <a:srgbClr val="CA1F6F"/>
                </a:solidFill>
              </a:rPr>
              <a:t>sentimento</a:t>
            </a:r>
            <a:r>
              <a:rPr lang="pt-BR" dirty="0"/>
              <a:t> do usuário ao utilizar a interface;</a:t>
            </a:r>
          </a:p>
          <a:p>
            <a:pPr algn="just">
              <a:buClr>
                <a:srgbClr val="CA1F6F"/>
              </a:buClr>
              <a:buFont typeface="Arial" panose="020B0604020202020204" pitchFamily="34" charset="0"/>
              <a:buChar char="•"/>
            </a:pPr>
            <a:r>
              <a:rPr lang="pt-BR" dirty="0"/>
              <a:t>Possibilitar uma experiência </a:t>
            </a:r>
            <a:r>
              <a:rPr lang="pt-BR" b="1" dirty="0">
                <a:solidFill>
                  <a:srgbClr val="CA1F6F"/>
                </a:solidFill>
              </a:rPr>
              <a:t>interessante</a:t>
            </a:r>
            <a:r>
              <a:rPr lang="pt-BR" dirty="0"/>
              <a:t> e </a:t>
            </a:r>
            <a:r>
              <a:rPr lang="pt-BR" b="1" dirty="0">
                <a:solidFill>
                  <a:srgbClr val="CA1F6F"/>
                </a:solidFill>
              </a:rPr>
              <a:t>sem desconforto</a:t>
            </a:r>
            <a:r>
              <a:rPr lang="pt-BR" dirty="0"/>
              <a:t> (Nielsen e Norman, 1998);</a:t>
            </a:r>
          </a:p>
          <a:p>
            <a:pPr algn="just">
              <a:buClr>
                <a:srgbClr val="CA1F6F"/>
              </a:buClr>
              <a:buFont typeface="Arial" panose="020B0604020202020204" pitchFamily="34" charset="0"/>
              <a:buChar char="•"/>
            </a:pPr>
            <a:r>
              <a:rPr lang="pt-BR" dirty="0"/>
              <a:t>UX é diferente de UI:</a:t>
            </a:r>
          </a:p>
          <a:p>
            <a:pPr lvl="1" algn="just">
              <a:buClr>
                <a:srgbClr val="CA1F6F"/>
              </a:buClr>
              <a:buFont typeface="Arial" panose="020B0604020202020204" pitchFamily="34" charset="0"/>
              <a:buChar char="•"/>
            </a:pPr>
            <a:r>
              <a:rPr lang="pt-BR" dirty="0"/>
              <a:t>UI representa a estrutura;</a:t>
            </a:r>
          </a:p>
          <a:p>
            <a:pPr lvl="1" algn="just">
              <a:buClr>
                <a:srgbClr val="CA1F6F"/>
              </a:buClr>
              <a:buFont typeface="Arial" panose="020B0604020202020204" pitchFamily="34" charset="0"/>
              <a:buChar char="•"/>
            </a:pPr>
            <a:r>
              <a:rPr lang="pt-BR" dirty="0"/>
              <a:t>UX representa tudo que envolve a </a:t>
            </a:r>
            <a:r>
              <a:rPr lang="pt-BR" b="1" dirty="0">
                <a:solidFill>
                  <a:srgbClr val="CA1F6F"/>
                </a:solidFill>
              </a:rPr>
              <a:t>jornada</a:t>
            </a:r>
            <a:r>
              <a:rPr lang="pt-BR" dirty="0"/>
              <a:t> como um todo.</a:t>
            </a:r>
          </a:p>
          <a:p>
            <a:pPr algn="just">
              <a:buClr>
                <a:srgbClr val="CA1F6F"/>
              </a:buClr>
              <a:buFont typeface="Arial" panose="020B0604020202020204" pitchFamily="34" charset="0"/>
              <a:buChar char="•"/>
            </a:pPr>
            <a:r>
              <a:rPr lang="pt-BR" dirty="0"/>
              <a:t>São necessário testes com usuários para garantir um bom resultado.</a:t>
            </a:r>
          </a:p>
          <a:p>
            <a:pPr marL="114300" indent="0" algn="just">
              <a:buNone/>
            </a:pPr>
            <a:r>
              <a:rPr lang="pt-BR" b="1" dirty="0">
                <a:solidFill>
                  <a:schemeClr val="bg1"/>
                </a:solidFill>
                <a:highlight>
                  <a:srgbClr val="CA1F6F"/>
                </a:highlight>
              </a:rPr>
              <a:t> Usabilidade:</a:t>
            </a:r>
          </a:p>
          <a:p>
            <a:pPr algn="just">
              <a:buClr>
                <a:srgbClr val="CA1F6F"/>
              </a:buClr>
              <a:buFont typeface="Arial" panose="020B0604020202020204" pitchFamily="34" charset="0"/>
              <a:buChar char="•"/>
            </a:pPr>
            <a:r>
              <a:rPr lang="pt-BR" dirty="0"/>
              <a:t>Componentes de qualidade: </a:t>
            </a:r>
            <a:r>
              <a:rPr lang="pt-BR" b="1" dirty="0">
                <a:solidFill>
                  <a:srgbClr val="CA1F6F"/>
                </a:solidFill>
              </a:rPr>
              <a:t>aprendizagem</a:t>
            </a:r>
            <a:r>
              <a:rPr lang="pt-BR" dirty="0"/>
              <a:t>, </a:t>
            </a:r>
            <a:r>
              <a:rPr lang="pt-BR" b="1" dirty="0">
                <a:solidFill>
                  <a:srgbClr val="CA1F6F"/>
                </a:solidFill>
              </a:rPr>
              <a:t>eficiência</a:t>
            </a:r>
            <a:r>
              <a:rPr lang="pt-BR" dirty="0"/>
              <a:t>, </a:t>
            </a:r>
            <a:r>
              <a:rPr lang="pt-BR" b="1" dirty="0" err="1">
                <a:solidFill>
                  <a:srgbClr val="CA1F6F"/>
                </a:solidFill>
              </a:rPr>
              <a:t>memorabilidade</a:t>
            </a:r>
            <a:r>
              <a:rPr lang="pt-BR" dirty="0"/>
              <a:t>, </a:t>
            </a:r>
            <a:r>
              <a:rPr lang="pt-BR" b="1" dirty="0">
                <a:solidFill>
                  <a:srgbClr val="CA1F6F"/>
                </a:solidFill>
              </a:rPr>
              <a:t>erros</a:t>
            </a:r>
            <a:r>
              <a:rPr lang="pt-BR" dirty="0"/>
              <a:t> e </a:t>
            </a:r>
            <a:r>
              <a:rPr lang="pt-BR" b="1" dirty="0">
                <a:solidFill>
                  <a:srgbClr val="CA1F6F"/>
                </a:solidFill>
              </a:rPr>
              <a:t>satisfação </a:t>
            </a:r>
            <a:r>
              <a:rPr lang="pt-BR" dirty="0"/>
              <a:t>(Nielsen, 2012);</a:t>
            </a:r>
          </a:p>
          <a:p>
            <a:pPr algn="just">
              <a:buClr>
                <a:srgbClr val="CA1F6F"/>
              </a:buClr>
              <a:buFont typeface="Arial" panose="020B0604020202020204" pitchFamily="34" charset="0"/>
              <a:buChar char="•"/>
            </a:pPr>
            <a:r>
              <a:rPr lang="pt-BR" dirty="0"/>
              <a:t>Usabilidade e utilidade andam juntos.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D27E04E-8C63-C3D2-FA17-1D67B11639E1}"/>
              </a:ext>
            </a:extLst>
          </p:cNvPr>
          <p:cNvSpPr/>
          <p:nvPr/>
        </p:nvSpPr>
        <p:spPr>
          <a:xfrm>
            <a:off x="-1" y="6329350"/>
            <a:ext cx="12192001" cy="510988"/>
          </a:xfrm>
          <a:prstGeom prst="rect">
            <a:avLst/>
          </a:prstGeom>
          <a:solidFill>
            <a:srgbClr val="FF299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539B7F5-D6EA-B02E-92B5-5420DA94BC8D}"/>
              </a:ext>
            </a:extLst>
          </p:cNvPr>
          <p:cNvSpPr/>
          <p:nvPr/>
        </p:nvSpPr>
        <p:spPr>
          <a:xfrm>
            <a:off x="0" y="6400800"/>
            <a:ext cx="12192001" cy="457200"/>
          </a:xfrm>
          <a:prstGeom prst="rect">
            <a:avLst/>
          </a:prstGeom>
          <a:solidFill>
            <a:srgbClr val="C91F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pic>
        <p:nvPicPr>
          <p:cNvPr id="6" name="Picture 5" descr="A pink dolphin with a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6D6DCF60-175E-8702-1871-5483EA79A4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53770" y="5904568"/>
            <a:ext cx="849563" cy="849563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BC6D1A9-14CB-C956-8795-79E75B07A34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39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135668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lang="pt-BR" dirty="0"/>
              <a:t>Objetivo</a:t>
            </a:r>
            <a:endParaRPr dirty="0"/>
          </a:p>
        </p:txBody>
      </p:sp>
      <p:sp>
        <p:nvSpPr>
          <p:cNvPr id="110" name="Google Shape;110;p2"/>
          <p:cNvSpPr txBox="1">
            <a:spLocks noGrp="1"/>
          </p:cNvSpPr>
          <p:nvPr>
            <p:ph type="body" idx="1"/>
          </p:nvPr>
        </p:nvSpPr>
        <p:spPr>
          <a:xfrm>
            <a:off x="1066800" y="2253343"/>
            <a:ext cx="10058400" cy="3068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91440" indent="0">
              <a:spcBef>
                <a:spcPts val="0"/>
              </a:spcBef>
              <a:buSzPts val="2000"/>
              <a:buNone/>
            </a:pPr>
            <a:r>
              <a:rPr lang="pt-BR" dirty="0">
                <a:latin typeface="Calibri" panose="020F0502020204030204" pitchFamily="34" charset="0"/>
                <a:cs typeface="Calibri" panose="020F0502020204030204" pitchFamily="34" charset="0"/>
              </a:rPr>
              <a:t>Identificar e desenvolver novas funcionalidades para a extensão Boto, com o intuito de melhorar a acessibilidade das interfaces </a:t>
            </a:r>
            <a:r>
              <a:rPr lang="pt-BR" i="1" dirty="0">
                <a:latin typeface="Calibri" panose="020F0502020204030204" pitchFamily="34" charset="0"/>
                <a:cs typeface="Calibri" panose="020F0502020204030204" pitchFamily="34" charset="0"/>
              </a:rPr>
              <a:t>web</a:t>
            </a:r>
            <a:r>
              <a:rPr lang="pt-BR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91440" indent="0">
              <a:spcBef>
                <a:spcPts val="0"/>
              </a:spcBef>
              <a:buSzPts val="2000"/>
              <a:buNone/>
            </a:pPr>
            <a:endParaRPr lang="pt-BR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77190" indent="-285750">
              <a:spcBef>
                <a:spcPts val="0"/>
              </a:spcBef>
              <a:buClr>
                <a:srgbClr val="C91F6F"/>
              </a:buClr>
              <a:buSzPts val="2000"/>
              <a:buFont typeface="Arial" panose="020B0604020202020204" pitchFamily="34" charset="0"/>
              <a:buChar char="•"/>
            </a:pPr>
            <a:r>
              <a:rPr lang="pt-BR" sz="1600" dirty="0">
                <a:latin typeface="Calibri" panose="020F0502020204030204" pitchFamily="34" charset="0"/>
                <a:cs typeface="Calibri" panose="020F0502020204030204" pitchFamily="34" charset="0"/>
              </a:rPr>
              <a:t>Investigar os temas relacionados à pesquisa envolvendo </a:t>
            </a:r>
            <a:r>
              <a:rPr lang="pt-BR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User</a:t>
            </a:r>
            <a:r>
              <a:rPr lang="pt-BR" sz="1600" dirty="0">
                <a:latin typeface="Calibri" panose="020F0502020204030204" pitchFamily="34" charset="0"/>
                <a:cs typeface="Calibri" panose="020F0502020204030204" pitchFamily="34" charset="0"/>
              </a:rPr>
              <a:t> Experience (</a:t>
            </a:r>
            <a:r>
              <a:rPr lang="pt-BR" sz="1600" b="1" dirty="0">
                <a:solidFill>
                  <a:srgbClr val="CA1F6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UX</a:t>
            </a:r>
            <a:r>
              <a:rPr lang="pt-BR" sz="1600" dirty="0">
                <a:latin typeface="Calibri" panose="020F0502020204030204" pitchFamily="34" charset="0"/>
                <a:cs typeface="Calibri" panose="020F0502020204030204" pitchFamily="34" charset="0"/>
              </a:rPr>
              <a:t>), </a:t>
            </a:r>
            <a:r>
              <a:rPr lang="pt-BR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Adaptive</a:t>
            </a:r>
            <a:r>
              <a:rPr lang="pt-BR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User</a:t>
            </a:r>
            <a:r>
              <a:rPr lang="pt-BR" sz="1600" dirty="0">
                <a:latin typeface="Calibri" panose="020F0502020204030204" pitchFamily="34" charset="0"/>
                <a:cs typeface="Calibri" panose="020F0502020204030204" pitchFamily="34" charset="0"/>
              </a:rPr>
              <a:t> Interface (</a:t>
            </a:r>
            <a:r>
              <a:rPr lang="pt-BR" sz="1600" b="1" dirty="0">
                <a:solidFill>
                  <a:srgbClr val="CA1F6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AUI</a:t>
            </a:r>
            <a:r>
              <a:rPr lang="pt-BR" sz="1600" dirty="0">
                <a:latin typeface="Calibri" panose="020F0502020204030204" pitchFamily="34" charset="0"/>
                <a:cs typeface="Calibri" panose="020F0502020204030204" pitchFamily="34" charset="0"/>
              </a:rPr>
              <a:t>), </a:t>
            </a:r>
            <a:r>
              <a:rPr lang="pt-BR" sz="1600" b="1" dirty="0">
                <a:solidFill>
                  <a:srgbClr val="CA1F6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usabilidade</a:t>
            </a:r>
            <a:r>
              <a:rPr lang="pt-BR" sz="1600" dirty="0">
                <a:latin typeface="Calibri" panose="020F0502020204030204" pitchFamily="34" charset="0"/>
                <a:cs typeface="Calibri" panose="020F0502020204030204" pitchFamily="34" charset="0"/>
              </a:rPr>
              <a:t> e </a:t>
            </a:r>
            <a:r>
              <a:rPr lang="pt-BR" sz="1600" b="1" dirty="0">
                <a:solidFill>
                  <a:srgbClr val="CA1F6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acessibilidade</a:t>
            </a:r>
            <a:r>
              <a:rPr lang="pt-BR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1600" i="1" dirty="0">
                <a:latin typeface="Calibri" panose="020F0502020204030204" pitchFamily="34" charset="0"/>
                <a:cs typeface="Calibri" panose="020F0502020204030204" pitchFamily="34" charset="0"/>
              </a:rPr>
              <a:t>web</a:t>
            </a:r>
            <a:r>
              <a:rPr lang="pt-BR" sz="16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91440" indent="0">
              <a:spcBef>
                <a:spcPts val="0"/>
              </a:spcBef>
              <a:buClr>
                <a:srgbClr val="C91F6F"/>
              </a:buClr>
              <a:buSzPts val="2000"/>
              <a:buNone/>
            </a:pPr>
            <a:endParaRPr lang="pt-BR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77190" indent="-285750">
              <a:spcBef>
                <a:spcPts val="0"/>
              </a:spcBef>
              <a:buClr>
                <a:srgbClr val="C91F6F"/>
              </a:buClr>
              <a:buSzPts val="2000"/>
              <a:buFont typeface="Arial" panose="020B0604020202020204" pitchFamily="34" charset="0"/>
              <a:buChar char="•"/>
            </a:pPr>
            <a:r>
              <a:rPr lang="pt-BR" sz="1600" dirty="0">
                <a:latin typeface="Calibri" panose="020F0502020204030204" pitchFamily="34" charset="0"/>
                <a:cs typeface="Calibri" panose="020F0502020204030204" pitchFamily="34" charset="0"/>
              </a:rPr>
              <a:t>Analisar o Boto em funcionamento, </a:t>
            </a:r>
            <a:r>
              <a:rPr lang="pt-BR" sz="1600" b="1" dirty="0">
                <a:solidFill>
                  <a:srgbClr val="CA1F6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realizando entrevistas</a:t>
            </a:r>
            <a:r>
              <a:rPr lang="pt-BR" sz="1600" dirty="0">
                <a:latin typeface="Calibri" panose="020F0502020204030204" pitchFamily="34" charset="0"/>
                <a:cs typeface="Calibri" panose="020F0502020204030204" pitchFamily="34" charset="0"/>
              </a:rPr>
              <a:t> com diferentes perfis de usuário, a fim de </a:t>
            </a:r>
            <a:r>
              <a:rPr lang="pt-BR" sz="1600" b="1" dirty="0">
                <a:solidFill>
                  <a:srgbClr val="CA1F6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encontrar pontos de melhoria e novas funcionalidades</a:t>
            </a:r>
            <a:r>
              <a:rPr lang="pt-BR" sz="1600" dirty="0">
                <a:latin typeface="Calibri" panose="020F0502020204030204" pitchFamily="34" charset="0"/>
                <a:cs typeface="Calibri" panose="020F0502020204030204" pitchFamily="34" charset="0"/>
              </a:rPr>
              <a:t> a serem implementadas.</a:t>
            </a:r>
          </a:p>
          <a:p>
            <a:pPr marL="377190" indent="-285750">
              <a:spcBef>
                <a:spcPts val="0"/>
              </a:spcBef>
              <a:buClr>
                <a:srgbClr val="C91F6F"/>
              </a:buClr>
              <a:buSzPts val="2000"/>
              <a:buFont typeface="Arial" panose="020B0604020202020204" pitchFamily="34" charset="0"/>
              <a:buChar char="•"/>
            </a:pPr>
            <a:endParaRPr lang="pt-BR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77190" indent="-285750">
              <a:spcBef>
                <a:spcPts val="0"/>
              </a:spcBef>
              <a:buClr>
                <a:srgbClr val="C91F6F"/>
              </a:buClr>
              <a:buSzPts val="2000"/>
              <a:buFont typeface="Arial" panose="020B0604020202020204" pitchFamily="34" charset="0"/>
              <a:buChar char="•"/>
            </a:pPr>
            <a:r>
              <a:rPr lang="pt-BR" sz="1600" b="1" dirty="0">
                <a:solidFill>
                  <a:srgbClr val="CA1F6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Modelar</a:t>
            </a:r>
            <a:r>
              <a:rPr lang="pt-BR" sz="1600" dirty="0">
                <a:latin typeface="Calibri" panose="020F0502020204030204" pitchFamily="34" charset="0"/>
                <a:cs typeface="Calibri" panose="020F0502020204030204" pitchFamily="34" charset="0"/>
              </a:rPr>
              <a:t> e </a:t>
            </a:r>
            <a:r>
              <a:rPr lang="pt-BR" sz="1600" b="1" dirty="0">
                <a:solidFill>
                  <a:srgbClr val="CA1F6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desenvolver</a:t>
            </a:r>
            <a:r>
              <a:rPr lang="pt-BR" sz="1600" dirty="0">
                <a:latin typeface="Calibri" panose="020F0502020204030204" pitchFamily="34" charset="0"/>
                <a:cs typeface="Calibri" panose="020F0502020204030204" pitchFamily="34" charset="0"/>
              </a:rPr>
              <a:t> correções e novas funcionalidades para o Boto.</a:t>
            </a:r>
          </a:p>
          <a:p>
            <a:pPr marL="91440" indent="0">
              <a:spcBef>
                <a:spcPts val="0"/>
              </a:spcBef>
              <a:buClr>
                <a:srgbClr val="C91F6F"/>
              </a:buClr>
              <a:buSzPts val="2000"/>
              <a:buNone/>
            </a:pPr>
            <a:endParaRPr lang="pt-BR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77190" indent="-285750">
              <a:spcBef>
                <a:spcPts val="0"/>
              </a:spcBef>
              <a:buClr>
                <a:srgbClr val="C91F6F"/>
              </a:buClr>
              <a:buSzPts val="2000"/>
              <a:buFont typeface="Arial" panose="020B0604020202020204" pitchFamily="34" charset="0"/>
              <a:buChar char="•"/>
            </a:pPr>
            <a:r>
              <a:rPr lang="pt-BR" sz="1600" b="1" dirty="0">
                <a:solidFill>
                  <a:srgbClr val="CA1F6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Validar</a:t>
            </a:r>
            <a:r>
              <a:rPr lang="pt-BR" sz="1600" dirty="0">
                <a:latin typeface="Calibri" panose="020F0502020204030204" pitchFamily="34" charset="0"/>
                <a:cs typeface="Calibri" panose="020F0502020204030204" pitchFamily="34" charset="0"/>
              </a:rPr>
              <a:t> as novas funcionalidades.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E205E6D-BB5B-ACB9-BB82-F04D2E2AB610}"/>
              </a:ext>
            </a:extLst>
          </p:cNvPr>
          <p:cNvSpPr/>
          <p:nvPr/>
        </p:nvSpPr>
        <p:spPr>
          <a:xfrm>
            <a:off x="-1" y="6329350"/>
            <a:ext cx="12192001" cy="510988"/>
          </a:xfrm>
          <a:prstGeom prst="rect">
            <a:avLst/>
          </a:prstGeom>
          <a:solidFill>
            <a:srgbClr val="FF299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4CEFE90-866D-BC1C-82C2-6109FD50A631}"/>
              </a:ext>
            </a:extLst>
          </p:cNvPr>
          <p:cNvSpPr/>
          <p:nvPr/>
        </p:nvSpPr>
        <p:spPr>
          <a:xfrm>
            <a:off x="0" y="6400800"/>
            <a:ext cx="12192001" cy="457200"/>
          </a:xfrm>
          <a:prstGeom prst="rect">
            <a:avLst/>
          </a:prstGeom>
          <a:solidFill>
            <a:srgbClr val="C91F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pic>
        <p:nvPicPr>
          <p:cNvPr id="3" name="Picture 2" descr="A pink dolphin with a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7B0E6120-9CDD-C137-18DE-2E20307B19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53770" y="5904568"/>
            <a:ext cx="849563" cy="84956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26F2AA-7769-31CE-55BA-DD10CA69397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4</a:t>
            </a:fld>
            <a:endParaRPr lang="pt-BR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817E36-FD3D-4796-AE52-D698F194C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Fundamentação teórica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01DC50E-A5DA-4D3D-BD94-56667F678B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</p:spPr>
        <p:txBody>
          <a:bodyPr>
            <a:normAutofit/>
          </a:bodyPr>
          <a:lstStyle/>
          <a:p>
            <a:pPr marL="114300" indent="0" algn="just">
              <a:buNone/>
            </a:pPr>
            <a:r>
              <a:rPr lang="pt-BR" b="1" dirty="0">
                <a:solidFill>
                  <a:schemeClr val="bg1"/>
                </a:solidFill>
                <a:highlight>
                  <a:srgbClr val="CA1F6F"/>
                </a:highlight>
              </a:rPr>
              <a:t> Diretrizes de Acessibilidade para o Conteúdo da Web (WCAG):</a:t>
            </a:r>
          </a:p>
          <a:p>
            <a:pPr algn="just">
              <a:buClr>
                <a:srgbClr val="CA1F6F"/>
              </a:buClr>
              <a:buFont typeface="Arial" panose="020B0604020202020204" pitchFamily="34" charset="0"/>
              <a:buChar char="•"/>
            </a:pPr>
            <a:r>
              <a:rPr lang="pt-BR" dirty="0"/>
              <a:t>Auxiliam no processo de tornar </a:t>
            </a:r>
            <a:r>
              <a:rPr lang="pt-BR" i="1" dirty="0"/>
              <a:t>websites</a:t>
            </a:r>
            <a:r>
              <a:rPr lang="pt-BR" dirty="0"/>
              <a:t> mais acessíveis (W3C, 2022);</a:t>
            </a:r>
          </a:p>
          <a:p>
            <a:pPr algn="just">
              <a:buClr>
                <a:srgbClr val="CA1F6F"/>
              </a:buClr>
              <a:buFont typeface="Arial" panose="020B0604020202020204" pitchFamily="34" charset="0"/>
              <a:buChar char="•"/>
            </a:pPr>
            <a:r>
              <a:rPr lang="pt-BR" dirty="0"/>
              <a:t>Princípios básicos (WCAG, 2008):</a:t>
            </a:r>
          </a:p>
          <a:p>
            <a:pPr lvl="1" algn="just">
              <a:buClr>
                <a:srgbClr val="CA1F6F"/>
              </a:buClr>
              <a:buFont typeface="Arial" panose="020B0604020202020204" pitchFamily="34" charset="0"/>
              <a:buChar char="•"/>
            </a:pPr>
            <a:r>
              <a:rPr lang="pt-BR" dirty="0"/>
              <a:t>Perceptível;</a:t>
            </a:r>
          </a:p>
          <a:p>
            <a:pPr lvl="1" algn="just">
              <a:buClr>
                <a:srgbClr val="CA1F6F"/>
              </a:buClr>
              <a:buFont typeface="Arial" panose="020B0604020202020204" pitchFamily="34" charset="0"/>
              <a:buChar char="•"/>
            </a:pPr>
            <a:r>
              <a:rPr lang="pt-BR" dirty="0"/>
              <a:t>Operável;</a:t>
            </a:r>
          </a:p>
          <a:p>
            <a:pPr lvl="1" algn="just">
              <a:buClr>
                <a:srgbClr val="CA1F6F"/>
              </a:buClr>
              <a:buFont typeface="Arial" panose="020B0604020202020204" pitchFamily="34" charset="0"/>
              <a:buChar char="•"/>
            </a:pPr>
            <a:r>
              <a:rPr lang="pt-BR" dirty="0"/>
              <a:t>Compreensível;</a:t>
            </a:r>
          </a:p>
          <a:p>
            <a:pPr lvl="1" algn="just">
              <a:buClr>
                <a:srgbClr val="CA1F6F"/>
              </a:buClr>
              <a:buFont typeface="Arial" panose="020B0604020202020204" pitchFamily="34" charset="0"/>
              <a:buChar char="•"/>
            </a:pPr>
            <a:r>
              <a:rPr lang="pt-BR" dirty="0"/>
              <a:t>Robusto.</a:t>
            </a:r>
          </a:p>
          <a:p>
            <a:pPr algn="just">
              <a:buClr>
                <a:srgbClr val="CA1F6F"/>
              </a:buClr>
              <a:buFont typeface="Arial" panose="020B0604020202020204" pitchFamily="34" charset="0"/>
              <a:buChar char="•"/>
            </a:pPr>
            <a:endParaRPr lang="pt-BR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D27E04E-8C63-C3D2-FA17-1D67B11639E1}"/>
              </a:ext>
            </a:extLst>
          </p:cNvPr>
          <p:cNvSpPr/>
          <p:nvPr/>
        </p:nvSpPr>
        <p:spPr>
          <a:xfrm>
            <a:off x="-1" y="6329350"/>
            <a:ext cx="12192001" cy="510988"/>
          </a:xfrm>
          <a:prstGeom prst="rect">
            <a:avLst/>
          </a:prstGeom>
          <a:solidFill>
            <a:srgbClr val="FF299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539B7F5-D6EA-B02E-92B5-5420DA94BC8D}"/>
              </a:ext>
            </a:extLst>
          </p:cNvPr>
          <p:cNvSpPr/>
          <p:nvPr/>
        </p:nvSpPr>
        <p:spPr>
          <a:xfrm>
            <a:off x="0" y="6400800"/>
            <a:ext cx="12192001" cy="457200"/>
          </a:xfrm>
          <a:prstGeom prst="rect">
            <a:avLst/>
          </a:prstGeom>
          <a:solidFill>
            <a:srgbClr val="C91F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pic>
        <p:nvPicPr>
          <p:cNvPr id="6" name="Picture 5" descr="A pink dolphin with a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6D6DCF60-175E-8702-1871-5483EA79A4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53770" y="5904568"/>
            <a:ext cx="849563" cy="849563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92AE755-8914-0B4A-34DB-36BECF2E026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40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0185046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817E36-FD3D-4796-AE52-D698F194C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Entrevistas iniciais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01DC50E-A5DA-4D3D-BD94-56667F678B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</p:spPr>
        <p:txBody>
          <a:bodyPr>
            <a:normAutofit/>
          </a:bodyPr>
          <a:lstStyle/>
          <a:p>
            <a:pPr marL="114300" indent="0" algn="just">
              <a:buNone/>
            </a:pPr>
            <a:r>
              <a:rPr lang="pt-BR" b="1" dirty="0">
                <a:solidFill>
                  <a:schemeClr val="bg1"/>
                </a:solidFill>
                <a:highlight>
                  <a:srgbClr val="CA1F6F"/>
                </a:highlight>
              </a:rPr>
              <a:t> Propósito:</a:t>
            </a:r>
          </a:p>
          <a:p>
            <a:pPr algn="just">
              <a:buClr>
                <a:srgbClr val="CA1F6F"/>
              </a:buClr>
              <a:buFont typeface="Arial" panose="020B0604020202020204" pitchFamily="34" charset="0"/>
              <a:buChar char="•"/>
            </a:pPr>
            <a:r>
              <a:rPr lang="pt-BR" dirty="0"/>
              <a:t>Observar usuários reais utilizando a extensão</a:t>
            </a:r>
          </a:p>
          <a:p>
            <a:pPr marL="114300" indent="0" algn="just">
              <a:buNone/>
            </a:pPr>
            <a:r>
              <a:rPr lang="pt-BR" b="1" dirty="0">
                <a:solidFill>
                  <a:schemeClr val="bg1"/>
                </a:solidFill>
                <a:highlight>
                  <a:srgbClr val="CA1F6F"/>
                </a:highlight>
              </a:rPr>
              <a:t> Resultados:</a:t>
            </a:r>
          </a:p>
          <a:p>
            <a:pPr algn="just">
              <a:buClr>
                <a:srgbClr val="CA1F6F"/>
              </a:buClr>
              <a:buFont typeface="Arial" panose="020B0604020202020204" pitchFamily="34" charset="0"/>
              <a:buChar char="•"/>
            </a:pPr>
            <a:r>
              <a:rPr lang="pt-BR" dirty="0"/>
              <a:t>1/3 entrevistados sabia o que era uma extensão</a:t>
            </a:r>
          </a:p>
          <a:p>
            <a:pPr algn="just">
              <a:buClr>
                <a:srgbClr val="CA1F6F"/>
              </a:buClr>
              <a:buFont typeface="Arial" panose="020B0604020202020204" pitchFamily="34" charset="0"/>
              <a:buChar char="•"/>
            </a:pPr>
            <a:r>
              <a:rPr lang="pt-BR" dirty="0"/>
              <a:t>Falta de </a:t>
            </a:r>
            <a:r>
              <a:rPr lang="pt-BR" b="1" dirty="0">
                <a:solidFill>
                  <a:srgbClr val="CA1F6F"/>
                </a:solidFill>
              </a:rPr>
              <a:t>foco no campo de resposta</a:t>
            </a:r>
            <a:r>
              <a:rPr lang="pt-BR" dirty="0"/>
              <a:t> ao avançar etapas do </a:t>
            </a:r>
            <a:r>
              <a:rPr lang="pt-BR" b="1" dirty="0">
                <a:solidFill>
                  <a:srgbClr val="CA1F6F"/>
                </a:solidFill>
              </a:rPr>
              <a:t>questionário</a:t>
            </a:r>
            <a:endParaRPr lang="pt-BR" dirty="0"/>
          </a:p>
          <a:p>
            <a:pPr algn="just">
              <a:buClr>
                <a:srgbClr val="CA1F6F"/>
              </a:buClr>
              <a:buFont typeface="Arial" panose="020B0604020202020204" pitchFamily="34" charset="0"/>
              <a:buChar char="•"/>
            </a:pPr>
            <a:r>
              <a:rPr lang="pt-BR" dirty="0"/>
              <a:t>Impossibilidade de avançar com a tecla “</a:t>
            </a:r>
            <a:r>
              <a:rPr lang="pt-BR" b="1" dirty="0" err="1">
                <a:solidFill>
                  <a:srgbClr val="CA1F6F"/>
                </a:solidFill>
              </a:rPr>
              <a:t>Enter</a:t>
            </a:r>
            <a:r>
              <a:rPr lang="pt-BR" dirty="0"/>
              <a:t>”</a:t>
            </a:r>
          </a:p>
          <a:p>
            <a:pPr algn="just">
              <a:buClr>
                <a:srgbClr val="CA1F6F"/>
              </a:buClr>
              <a:buFont typeface="Arial" panose="020B0604020202020204" pitchFamily="34" charset="0"/>
              <a:buChar char="•"/>
            </a:pPr>
            <a:r>
              <a:rPr lang="pt-BR" b="1" dirty="0">
                <a:solidFill>
                  <a:srgbClr val="CA1F6F"/>
                </a:solidFill>
              </a:rPr>
              <a:t>Tamanho da extensão </a:t>
            </a:r>
            <a:r>
              <a:rPr lang="pt-BR" dirty="0"/>
              <a:t>muito pequeno, com impossibilidade de alterar</a:t>
            </a:r>
          </a:p>
          <a:p>
            <a:pPr algn="just">
              <a:buClr>
                <a:srgbClr val="CA1F6F"/>
              </a:buClr>
              <a:buFont typeface="Arial" panose="020B0604020202020204" pitchFamily="34" charset="0"/>
              <a:buChar char="•"/>
            </a:pPr>
            <a:r>
              <a:rPr lang="pt-BR" dirty="0"/>
              <a:t>Uma entrevistada escondeu a página inteira por engano (</a:t>
            </a:r>
            <a:r>
              <a:rPr lang="pt-BR" b="1" dirty="0">
                <a:solidFill>
                  <a:srgbClr val="CA1F6F"/>
                </a:solidFill>
              </a:rPr>
              <a:t>esconder elemento específico</a:t>
            </a:r>
            <a:r>
              <a:rPr lang="pt-BR" dirty="0"/>
              <a:t>)</a:t>
            </a:r>
          </a:p>
          <a:p>
            <a:pPr algn="just">
              <a:buClr>
                <a:srgbClr val="CA1F6F"/>
              </a:buClr>
              <a:buFont typeface="Arial" panose="020B0604020202020204" pitchFamily="34" charset="0"/>
              <a:buChar char="•"/>
            </a:pPr>
            <a:r>
              <a:rPr lang="pt-BR" dirty="0"/>
              <a:t>Dificuldade de entender certas configurações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D27E04E-8C63-C3D2-FA17-1D67B11639E1}"/>
              </a:ext>
            </a:extLst>
          </p:cNvPr>
          <p:cNvSpPr/>
          <p:nvPr/>
        </p:nvSpPr>
        <p:spPr>
          <a:xfrm>
            <a:off x="-1" y="6329350"/>
            <a:ext cx="12192001" cy="510988"/>
          </a:xfrm>
          <a:prstGeom prst="rect">
            <a:avLst/>
          </a:prstGeom>
          <a:solidFill>
            <a:srgbClr val="FF299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539B7F5-D6EA-B02E-92B5-5420DA94BC8D}"/>
              </a:ext>
            </a:extLst>
          </p:cNvPr>
          <p:cNvSpPr/>
          <p:nvPr/>
        </p:nvSpPr>
        <p:spPr>
          <a:xfrm>
            <a:off x="0" y="6400800"/>
            <a:ext cx="12192001" cy="457200"/>
          </a:xfrm>
          <a:prstGeom prst="rect">
            <a:avLst/>
          </a:prstGeom>
          <a:solidFill>
            <a:srgbClr val="C91F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pic>
        <p:nvPicPr>
          <p:cNvPr id="6" name="Picture 5" descr="A pink dolphin with a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6D6DCF60-175E-8702-1871-5483EA79A4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53770" y="5904568"/>
            <a:ext cx="849563" cy="849563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BB0E32A-4D6D-ACB3-564F-D1E52500535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41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235181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8D78FFC-D9B8-4AC1-AB8C-B773F5119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Problema de pesquisa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1780ED4-1F2F-46BC-AA48-03FC718885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6800" y="2873734"/>
            <a:ext cx="10058400" cy="2246907"/>
          </a:xfrm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pt-BR" dirty="0"/>
              <a:t>Quais novas funcionalidades permitem ao Boto melhorar a acessibilidade das interfaces </a:t>
            </a:r>
            <a:r>
              <a:rPr lang="pt-BR" i="1" dirty="0"/>
              <a:t>web</a:t>
            </a:r>
            <a:r>
              <a:rPr lang="pt-BR" dirty="0"/>
              <a:t>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F84F441-0C3C-0B8D-277C-D015878BC492}"/>
              </a:ext>
            </a:extLst>
          </p:cNvPr>
          <p:cNvSpPr/>
          <p:nvPr/>
        </p:nvSpPr>
        <p:spPr>
          <a:xfrm>
            <a:off x="-1" y="6329350"/>
            <a:ext cx="12192001" cy="510988"/>
          </a:xfrm>
          <a:prstGeom prst="rect">
            <a:avLst/>
          </a:prstGeom>
          <a:solidFill>
            <a:srgbClr val="FF299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FA781C1-0B71-19D8-C9A6-D5B612D7A473}"/>
              </a:ext>
            </a:extLst>
          </p:cNvPr>
          <p:cNvSpPr/>
          <p:nvPr/>
        </p:nvSpPr>
        <p:spPr>
          <a:xfrm>
            <a:off x="0" y="6400800"/>
            <a:ext cx="12192001" cy="457200"/>
          </a:xfrm>
          <a:prstGeom prst="rect">
            <a:avLst/>
          </a:prstGeom>
          <a:solidFill>
            <a:srgbClr val="C91F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pic>
        <p:nvPicPr>
          <p:cNvPr id="6" name="Picture 5" descr="A pink dolphin with a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D8C617DA-8B54-6187-164A-FFDB732DF7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53770" y="5904568"/>
            <a:ext cx="849563" cy="849563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E6BC216-B518-E99D-4C37-B8882FBC1B1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840170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817E36-FD3D-4796-AE52-D698F194C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Justificativa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01DC50E-A5DA-4D3D-BD94-56667F678B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</p:spPr>
        <p:txBody>
          <a:bodyPr>
            <a:normAutofit fontScale="92500" lnSpcReduction="20000"/>
          </a:bodyPr>
          <a:lstStyle/>
          <a:p>
            <a:pPr marL="114300" indent="0" algn="just">
              <a:buNone/>
            </a:pPr>
            <a:r>
              <a:rPr lang="pt-BR" b="1" dirty="0">
                <a:solidFill>
                  <a:schemeClr val="bg1"/>
                </a:solidFill>
                <a:highlight>
                  <a:srgbClr val="CA1F6F"/>
                </a:highlight>
              </a:rPr>
              <a:t> Social:</a:t>
            </a:r>
          </a:p>
          <a:p>
            <a:pPr algn="just">
              <a:buClr>
                <a:srgbClr val="CA1F6F"/>
              </a:buClr>
              <a:buFont typeface="Arial" panose="020B0604020202020204" pitchFamily="34" charset="0"/>
              <a:buChar char="•"/>
            </a:pPr>
            <a:r>
              <a:rPr lang="pt-BR" dirty="0"/>
              <a:t>Melhorar a relação do usuário com seu ambiente de navegação</a:t>
            </a:r>
          </a:p>
          <a:p>
            <a:pPr algn="just">
              <a:buClr>
                <a:srgbClr val="CA1F6F"/>
              </a:buClr>
              <a:buFont typeface="Arial" panose="020B0604020202020204" pitchFamily="34" charset="0"/>
              <a:buChar char="•"/>
            </a:pPr>
            <a:r>
              <a:rPr lang="pt-BR" dirty="0"/>
              <a:t>Tornar a interação do usuário mais prática, ágil e simples</a:t>
            </a:r>
          </a:p>
          <a:p>
            <a:pPr algn="just">
              <a:buClr>
                <a:srgbClr val="CA1F6F"/>
              </a:buClr>
              <a:buFont typeface="Arial" panose="020B0604020202020204" pitchFamily="34" charset="0"/>
              <a:buChar char="•"/>
            </a:pPr>
            <a:r>
              <a:rPr lang="pt-BR" dirty="0"/>
              <a:t>Aumentar a </a:t>
            </a:r>
            <a:r>
              <a:rPr lang="pt-BR" b="1" dirty="0">
                <a:solidFill>
                  <a:srgbClr val="CA1F6F"/>
                </a:solidFill>
              </a:rPr>
              <a:t>produtividade</a:t>
            </a:r>
            <a:r>
              <a:rPr lang="pt-BR" dirty="0"/>
              <a:t> e bem-estar</a:t>
            </a:r>
          </a:p>
          <a:p>
            <a:pPr marL="114300" indent="0" algn="just">
              <a:buNone/>
            </a:pPr>
            <a:r>
              <a:rPr lang="pt-BR" sz="2100" b="1" dirty="0">
                <a:solidFill>
                  <a:schemeClr val="bg1"/>
                </a:solidFill>
                <a:highlight>
                  <a:srgbClr val="CA1F6F"/>
                </a:highlight>
              </a:rPr>
              <a:t> Científica:</a:t>
            </a:r>
            <a:endParaRPr lang="pt-BR" sz="2100" b="1" dirty="0">
              <a:solidFill>
                <a:schemeClr val="bg1"/>
              </a:solidFill>
            </a:endParaRPr>
          </a:p>
          <a:p>
            <a:pPr algn="just">
              <a:buClr>
                <a:srgbClr val="CA1F6F"/>
              </a:buClr>
              <a:buFont typeface="Arial" panose="020B0604020202020204" pitchFamily="34" charset="0"/>
              <a:buChar char="•"/>
            </a:pPr>
            <a:r>
              <a:rPr lang="pt-BR" dirty="0"/>
              <a:t>Trazer uma discussão sobre Interfaces Adaptativas</a:t>
            </a:r>
          </a:p>
          <a:p>
            <a:pPr algn="just">
              <a:buClr>
                <a:srgbClr val="CA1F6F"/>
              </a:buClr>
              <a:buFont typeface="Arial" panose="020B0604020202020204" pitchFamily="34" charset="0"/>
              <a:buChar char="•"/>
            </a:pPr>
            <a:r>
              <a:rPr lang="pt-BR" dirty="0"/>
              <a:t>Uso de técnicas que trazem </a:t>
            </a:r>
            <a:r>
              <a:rPr lang="pt-BR" b="1" dirty="0">
                <a:solidFill>
                  <a:srgbClr val="CA1F6F"/>
                </a:solidFill>
              </a:rPr>
              <a:t>flexibilidade</a:t>
            </a:r>
            <a:r>
              <a:rPr lang="pt-BR" dirty="0"/>
              <a:t> de interfaces</a:t>
            </a:r>
          </a:p>
          <a:p>
            <a:pPr algn="just">
              <a:buClr>
                <a:srgbClr val="CA1F6F"/>
              </a:buClr>
              <a:buFont typeface="Arial" panose="020B0604020202020204" pitchFamily="34" charset="0"/>
              <a:buChar char="•"/>
            </a:pPr>
            <a:r>
              <a:rPr lang="pt-BR" dirty="0"/>
              <a:t>Avançar na pesquisa de Interface Homem-Computador (IHC)</a:t>
            </a:r>
          </a:p>
          <a:p>
            <a:pPr marL="114300" indent="0" algn="just">
              <a:buNone/>
            </a:pPr>
            <a:r>
              <a:rPr lang="pt-BR" sz="2100" b="1" dirty="0">
                <a:solidFill>
                  <a:schemeClr val="bg1"/>
                </a:solidFill>
                <a:highlight>
                  <a:srgbClr val="CA1F6F"/>
                </a:highlight>
              </a:rPr>
              <a:t> Empresarial:</a:t>
            </a:r>
          </a:p>
          <a:p>
            <a:pPr algn="just">
              <a:buClr>
                <a:srgbClr val="CA1F6F"/>
              </a:buClr>
              <a:buFont typeface="Arial" panose="020B0604020202020204" pitchFamily="34" charset="0"/>
              <a:buChar char="•"/>
            </a:pPr>
            <a:r>
              <a:rPr lang="pt-BR" dirty="0"/>
              <a:t>Permitir a </a:t>
            </a:r>
            <a:r>
              <a:rPr lang="pt-BR" b="1" dirty="0">
                <a:solidFill>
                  <a:srgbClr val="CA1F6F"/>
                </a:solidFill>
              </a:rPr>
              <a:t>adaptação de interfaces</a:t>
            </a:r>
            <a:r>
              <a:rPr lang="pt-BR" dirty="0"/>
              <a:t> relacionada ao perfil dos usuários</a:t>
            </a:r>
          </a:p>
          <a:p>
            <a:pPr algn="just">
              <a:buClr>
                <a:srgbClr val="CA1F6F"/>
              </a:buClr>
              <a:buFont typeface="Arial" panose="020B0604020202020204" pitchFamily="34" charset="0"/>
              <a:buChar char="•"/>
            </a:pPr>
            <a:r>
              <a:rPr lang="pt-BR" dirty="0"/>
              <a:t>Proporcionar aos </a:t>
            </a:r>
            <a:r>
              <a:rPr lang="pt-BR" i="1" dirty="0"/>
              <a:t>softwares</a:t>
            </a:r>
            <a:r>
              <a:rPr lang="pt-BR" dirty="0"/>
              <a:t> princípios de </a:t>
            </a:r>
            <a:r>
              <a:rPr lang="pt-BR" b="1" dirty="0">
                <a:solidFill>
                  <a:srgbClr val="CA1F6F"/>
                </a:solidFill>
              </a:rPr>
              <a:t>plasticidade</a:t>
            </a:r>
            <a:r>
              <a:rPr lang="pt-BR" dirty="0"/>
              <a:t> do </a:t>
            </a:r>
            <a:r>
              <a:rPr lang="pt-BR" i="1" dirty="0"/>
              <a:t>design</a:t>
            </a:r>
            <a:endParaRPr lang="pt-BR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D27E04E-8C63-C3D2-FA17-1D67B11639E1}"/>
              </a:ext>
            </a:extLst>
          </p:cNvPr>
          <p:cNvSpPr/>
          <p:nvPr/>
        </p:nvSpPr>
        <p:spPr>
          <a:xfrm>
            <a:off x="-1" y="6329350"/>
            <a:ext cx="12192001" cy="510988"/>
          </a:xfrm>
          <a:prstGeom prst="rect">
            <a:avLst/>
          </a:prstGeom>
          <a:solidFill>
            <a:srgbClr val="FF299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539B7F5-D6EA-B02E-92B5-5420DA94BC8D}"/>
              </a:ext>
            </a:extLst>
          </p:cNvPr>
          <p:cNvSpPr/>
          <p:nvPr/>
        </p:nvSpPr>
        <p:spPr>
          <a:xfrm>
            <a:off x="0" y="6400800"/>
            <a:ext cx="12192001" cy="457200"/>
          </a:xfrm>
          <a:prstGeom prst="rect">
            <a:avLst/>
          </a:prstGeom>
          <a:solidFill>
            <a:srgbClr val="C91F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pic>
        <p:nvPicPr>
          <p:cNvPr id="6" name="Picture 5" descr="A pink dolphin with a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6D6DCF60-175E-8702-1871-5483EA79A4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53770" y="5904568"/>
            <a:ext cx="849563" cy="849563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51B6C72-5D26-04F3-E7A0-C48D77A2F90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88639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EDB8E7-E905-4D69-A7D6-3098AF08E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Fundamentação teórica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7015D7F-87FA-4AC5-AE38-5394329EB6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97280" y="1845733"/>
            <a:ext cx="10058400" cy="4374313"/>
          </a:xfrm>
        </p:spPr>
        <p:txBody>
          <a:bodyPr>
            <a:normAutofit fontScale="92500" lnSpcReduction="10000"/>
          </a:bodyPr>
          <a:lstStyle/>
          <a:p>
            <a:pPr marL="114300" indent="0" algn="r">
              <a:lnSpc>
                <a:spcPct val="100000"/>
              </a:lnSpc>
              <a:buNone/>
            </a:pPr>
            <a:r>
              <a:rPr lang="pt-BR" dirty="0"/>
              <a:t>Segundo Nielsen e Norman (2012), Rogers, Sharp e Preece (2013) e Krug (2014), melhorar a usabilidade e a acessibilidade das interfaces web significa entender os sistemas interativos como ferramentas úteis, que </a:t>
            </a:r>
            <a:r>
              <a:rPr lang="pt-BR" b="1" dirty="0">
                <a:solidFill>
                  <a:srgbClr val="CA1F6F"/>
                </a:solidFill>
              </a:rPr>
              <a:t>ampliam a ação natural do homem para a resolução de problemas</a:t>
            </a:r>
            <a:r>
              <a:rPr lang="pt-BR" dirty="0"/>
              <a:t>.</a:t>
            </a:r>
          </a:p>
          <a:p>
            <a:pPr marL="114300" indent="0" algn="r">
              <a:lnSpc>
                <a:spcPct val="100000"/>
              </a:lnSpc>
              <a:buNone/>
            </a:pPr>
            <a:endParaRPr lang="pt-BR" b="1" dirty="0">
              <a:solidFill>
                <a:srgbClr val="CA1F6F"/>
              </a:solidFill>
            </a:endParaRPr>
          </a:p>
          <a:p>
            <a:pPr marL="114300" indent="0" algn="just">
              <a:lnSpc>
                <a:spcPct val="100000"/>
              </a:lnSpc>
              <a:buNone/>
            </a:pPr>
            <a:r>
              <a:rPr lang="pt-BR" b="1" dirty="0">
                <a:solidFill>
                  <a:schemeClr val="bg1"/>
                </a:solidFill>
                <a:highlight>
                  <a:srgbClr val="CA1F6F"/>
                </a:highlight>
              </a:rPr>
              <a:t>Interface de Usuário Adaptativa</a:t>
            </a:r>
            <a:r>
              <a:rPr lang="pt-BR" dirty="0">
                <a:solidFill>
                  <a:schemeClr val="bg1"/>
                </a:solidFill>
              </a:rPr>
              <a:t> </a:t>
            </a:r>
            <a:r>
              <a:rPr lang="pt-BR" dirty="0"/>
              <a:t>busca melhorar a interação humano-computador </a:t>
            </a:r>
            <a:r>
              <a:rPr lang="pt-BR" b="1" dirty="0">
                <a:solidFill>
                  <a:srgbClr val="CA1F6F"/>
                </a:solidFill>
              </a:rPr>
              <a:t>adaptando elementos da interface</a:t>
            </a:r>
            <a:r>
              <a:rPr lang="pt-BR" b="1" dirty="0">
                <a:solidFill>
                  <a:srgbClr val="C91F6F"/>
                </a:solidFill>
              </a:rPr>
              <a:t> </a:t>
            </a:r>
            <a:r>
              <a:rPr lang="pt-BR" dirty="0"/>
              <a:t>de acordo com os requisitos do usuário, </a:t>
            </a:r>
            <a:r>
              <a:rPr lang="pt-BR" b="1" dirty="0">
                <a:solidFill>
                  <a:srgbClr val="CA1F6F"/>
                </a:solidFill>
              </a:rPr>
              <a:t>através de dados coletados</a:t>
            </a:r>
            <a:r>
              <a:rPr lang="pt-BR" b="1" dirty="0">
                <a:solidFill>
                  <a:srgbClr val="C91F6F"/>
                </a:solidFill>
              </a:rPr>
              <a:t> </a:t>
            </a:r>
            <a:r>
              <a:rPr lang="pt-BR" dirty="0"/>
              <a:t>do mesmo e de </a:t>
            </a:r>
            <a:r>
              <a:rPr lang="pt-BR" b="1" dirty="0">
                <a:solidFill>
                  <a:srgbClr val="CA1F6F"/>
                </a:solidFill>
              </a:rPr>
              <a:t>forma automática</a:t>
            </a:r>
            <a:r>
              <a:rPr lang="pt-BR" dirty="0"/>
              <a:t>. Seu principal objetivo é melhorar a interação humano-computador.</a:t>
            </a:r>
          </a:p>
          <a:p>
            <a:pPr marL="114300" indent="0" algn="r">
              <a:lnSpc>
                <a:spcPct val="100000"/>
              </a:lnSpc>
              <a:buNone/>
            </a:pPr>
            <a:r>
              <a:rPr lang="pt-BR" sz="1400" dirty="0"/>
              <a:t>Browne, </a:t>
            </a:r>
            <a:r>
              <a:rPr lang="pt-BR" sz="1400" dirty="0" err="1"/>
              <a:t>Totterdell</a:t>
            </a:r>
            <a:r>
              <a:rPr lang="pt-BR" sz="1400" dirty="0"/>
              <a:t> e Norman, 1990</a:t>
            </a:r>
            <a:endParaRPr lang="pt-BR" dirty="0"/>
          </a:p>
          <a:p>
            <a:pPr marL="114300" indent="0" algn="just">
              <a:lnSpc>
                <a:spcPct val="100000"/>
              </a:lnSpc>
              <a:buNone/>
            </a:pPr>
            <a:endParaRPr lang="pt-BR" b="1" dirty="0">
              <a:solidFill>
                <a:schemeClr val="bg1"/>
              </a:solidFill>
              <a:highlight>
                <a:srgbClr val="CA1F6F"/>
              </a:highlight>
            </a:endParaRPr>
          </a:p>
          <a:p>
            <a:pPr marL="114300" indent="0" algn="just">
              <a:lnSpc>
                <a:spcPct val="100000"/>
              </a:lnSpc>
              <a:buNone/>
            </a:pPr>
            <a:r>
              <a:rPr lang="pt-BR" b="1" dirty="0">
                <a:solidFill>
                  <a:schemeClr val="bg1"/>
                </a:solidFill>
                <a:highlight>
                  <a:srgbClr val="CA1F6F"/>
                </a:highlight>
              </a:rPr>
              <a:t>Acessibilidade (design universal)</a:t>
            </a:r>
            <a:r>
              <a:rPr lang="pt-BR" dirty="0"/>
              <a:t> consiste no desenvolvimento de </a:t>
            </a:r>
            <a:r>
              <a:rPr lang="pt-BR" b="1" dirty="0">
                <a:solidFill>
                  <a:srgbClr val="CA1F6F"/>
                </a:solidFill>
              </a:rPr>
              <a:t>produtos e ambientes</a:t>
            </a:r>
            <a:r>
              <a:rPr lang="pt-BR" dirty="0"/>
              <a:t> para serem </a:t>
            </a:r>
            <a:r>
              <a:rPr lang="pt-BR" b="1" dirty="0">
                <a:solidFill>
                  <a:srgbClr val="CA1F6F"/>
                </a:solidFill>
              </a:rPr>
              <a:t>usáveis por todas as pessoas</a:t>
            </a:r>
            <a:r>
              <a:rPr lang="pt-BR" dirty="0"/>
              <a:t>, sem a necessidade de adaptação ou projeto especializado.</a:t>
            </a:r>
            <a:endParaRPr lang="pt-BR" b="1" dirty="0">
              <a:solidFill>
                <a:srgbClr val="CA1F6F"/>
              </a:solidFill>
            </a:endParaRPr>
          </a:p>
          <a:p>
            <a:pPr marL="114300" indent="0" algn="r">
              <a:lnSpc>
                <a:spcPct val="100000"/>
              </a:lnSpc>
              <a:buNone/>
            </a:pPr>
            <a:r>
              <a:rPr lang="pt-BR" sz="1400" dirty="0"/>
              <a:t>W3C Brasil, 2013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3850720-0E4F-63CF-8ECA-0399FE08DC3D}"/>
              </a:ext>
            </a:extLst>
          </p:cNvPr>
          <p:cNvSpPr/>
          <p:nvPr/>
        </p:nvSpPr>
        <p:spPr>
          <a:xfrm>
            <a:off x="-1" y="6329350"/>
            <a:ext cx="12192001" cy="510988"/>
          </a:xfrm>
          <a:prstGeom prst="rect">
            <a:avLst/>
          </a:prstGeom>
          <a:solidFill>
            <a:srgbClr val="FF299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7243573-702F-0D0A-4AC0-F3FEF67EFF0F}"/>
              </a:ext>
            </a:extLst>
          </p:cNvPr>
          <p:cNvSpPr/>
          <p:nvPr/>
        </p:nvSpPr>
        <p:spPr>
          <a:xfrm>
            <a:off x="0" y="6400800"/>
            <a:ext cx="12192001" cy="457200"/>
          </a:xfrm>
          <a:prstGeom prst="rect">
            <a:avLst/>
          </a:prstGeom>
          <a:solidFill>
            <a:srgbClr val="C91F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pic>
        <p:nvPicPr>
          <p:cNvPr id="6" name="Picture 5" descr="A pink dolphin with a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359C40E3-B8A3-BBD5-0920-EE8AF4747E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53770" y="5904568"/>
            <a:ext cx="849563" cy="849563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D486CB3-6A8C-718E-63E5-5DA439484A4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449086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817E36-FD3D-4796-AE52-D698F194C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Fundamentação teórica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01DC50E-A5DA-4D3D-BD94-56667F678B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</p:spPr>
        <p:txBody>
          <a:bodyPr>
            <a:normAutofit/>
          </a:bodyPr>
          <a:lstStyle/>
          <a:p>
            <a:pPr marL="114300" indent="0" algn="just">
              <a:buNone/>
            </a:pPr>
            <a:r>
              <a:rPr lang="pt-BR" b="1" dirty="0">
                <a:solidFill>
                  <a:schemeClr val="bg1"/>
                </a:solidFill>
                <a:highlight>
                  <a:srgbClr val="CA1F6F"/>
                </a:highlight>
              </a:rPr>
              <a:t> Interfaces de Usuários Adaptativas:</a:t>
            </a:r>
          </a:p>
          <a:p>
            <a:pPr algn="just">
              <a:buClr>
                <a:srgbClr val="CA1F6F"/>
              </a:buClr>
              <a:buFont typeface="Arial" panose="020B0604020202020204" pitchFamily="34" charset="0"/>
              <a:buChar char="•"/>
            </a:pPr>
            <a:r>
              <a:rPr lang="pt-BR" b="1" dirty="0">
                <a:solidFill>
                  <a:srgbClr val="CA1F6F"/>
                </a:solidFill>
              </a:rPr>
              <a:t>AUI</a:t>
            </a:r>
            <a:r>
              <a:rPr lang="pt-BR" dirty="0"/>
              <a:t> visam melhorar a interação humano-computador </a:t>
            </a:r>
            <a:r>
              <a:rPr lang="pt-BR" b="1" dirty="0">
                <a:solidFill>
                  <a:srgbClr val="CA1F6F"/>
                </a:solidFill>
              </a:rPr>
              <a:t>adaptando</a:t>
            </a:r>
            <a:r>
              <a:rPr lang="pt-BR" dirty="0"/>
              <a:t> seus elementos de acordo com </a:t>
            </a:r>
            <a:r>
              <a:rPr lang="pt-BR" b="1" dirty="0">
                <a:solidFill>
                  <a:srgbClr val="CA1F6F"/>
                </a:solidFill>
              </a:rPr>
              <a:t>requisitos do usuário </a:t>
            </a:r>
            <a:r>
              <a:rPr lang="pt-BR" dirty="0"/>
              <a:t>(BROWNE, TOTTERDELL e NORMAN, 1990).</a:t>
            </a:r>
          </a:p>
          <a:p>
            <a:pPr algn="just">
              <a:buClr>
                <a:srgbClr val="CA1F6F"/>
              </a:buClr>
              <a:buFont typeface="Arial" panose="020B0604020202020204" pitchFamily="34" charset="0"/>
              <a:buChar char="•"/>
            </a:pPr>
            <a:r>
              <a:rPr lang="pt-BR" dirty="0"/>
              <a:t>Tipos de AUI: </a:t>
            </a:r>
            <a:r>
              <a:rPr lang="pt-BR" b="1" dirty="0"/>
              <a:t>adaptável</a:t>
            </a:r>
            <a:r>
              <a:rPr lang="pt-BR" dirty="0"/>
              <a:t>, </a:t>
            </a:r>
            <a:r>
              <a:rPr lang="pt-BR" b="1" dirty="0"/>
              <a:t>adaptável com suporte </a:t>
            </a:r>
            <a:r>
              <a:rPr lang="pt-BR" dirty="0"/>
              <a:t>do sistema, </a:t>
            </a:r>
            <a:r>
              <a:rPr lang="pt-BR" b="1" dirty="0">
                <a:solidFill>
                  <a:srgbClr val="CA1F6F"/>
                </a:solidFill>
              </a:rPr>
              <a:t>adaptativa com controle </a:t>
            </a:r>
            <a:r>
              <a:rPr lang="pt-BR" dirty="0"/>
              <a:t>do usuário, completamente </a:t>
            </a:r>
            <a:r>
              <a:rPr lang="pt-BR" b="1" dirty="0"/>
              <a:t>adaptativa</a:t>
            </a:r>
            <a:r>
              <a:rPr lang="pt-BR" dirty="0"/>
              <a:t> (GULLÀ et al, 2014).</a:t>
            </a:r>
          </a:p>
          <a:p>
            <a:pPr algn="just">
              <a:buClr>
                <a:srgbClr val="CA1F6F"/>
              </a:buClr>
              <a:buFont typeface="Arial" panose="020B0604020202020204" pitchFamily="34" charset="0"/>
              <a:buChar char="•"/>
            </a:pPr>
            <a:r>
              <a:rPr lang="pt-BR" dirty="0"/>
              <a:t>Desvantagens:</a:t>
            </a:r>
          </a:p>
          <a:p>
            <a:pPr lvl="1" algn="just">
              <a:buClr>
                <a:srgbClr val="CA1F6F"/>
              </a:buClr>
              <a:buFont typeface="Arial" panose="020B0604020202020204" pitchFamily="34" charset="0"/>
              <a:buChar char="•"/>
            </a:pPr>
            <a:r>
              <a:rPr lang="pt-BR" b="1" dirty="0">
                <a:solidFill>
                  <a:srgbClr val="CA1F6F"/>
                </a:solidFill>
              </a:rPr>
              <a:t>Longo tempo </a:t>
            </a:r>
            <a:r>
              <a:rPr lang="pt-BR" dirty="0"/>
              <a:t>de desenvolvimento</a:t>
            </a:r>
          </a:p>
          <a:p>
            <a:pPr lvl="1" algn="just">
              <a:buClr>
                <a:srgbClr val="CA1F6F"/>
              </a:buClr>
              <a:buFont typeface="Arial" panose="020B0604020202020204" pitchFamily="34" charset="0"/>
              <a:buChar char="•"/>
            </a:pPr>
            <a:r>
              <a:rPr lang="pt-BR" dirty="0"/>
              <a:t>Esforço de prever </a:t>
            </a:r>
            <a:r>
              <a:rPr lang="pt-BR" b="1" dirty="0">
                <a:solidFill>
                  <a:srgbClr val="CA1F6F"/>
                </a:solidFill>
              </a:rPr>
              <a:t>necessidades</a:t>
            </a:r>
            <a:endParaRPr lang="pt-BR" dirty="0"/>
          </a:p>
          <a:p>
            <a:pPr lvl="1" algn="just">
              <a:buClr>
                <a:srgbClr val="CA1F6F"/>
              </a:buClr>
              <a:buFont typeface="Arial" panose="020B0604020202020204" pitchFamily="34" charset="0"/>
              <a:buChar char="•"/>
            </a:pPr>
            <a:r>
              <a:rPr lang="pt-BR" dirty="0"/>
              <a:t>Questões de </a:t>
            </a:r>
            <a:r>
              <a:rPr lang="pt-BR" b="1" dirty="0">
                <a:solidFill>
                  <a:srgbClr val="CA1F6F"/>
                </a:solidFill>
              </a:rPr>
              <a:t>privacidade</a:t>
            </a:r>
          </a:p>
          <a:p>
            <a:pPr algn="just">
              <a:buClr>
                <a:srgbClr val="CA1F6F"/>
              </a:buClr>
              <a:buFont typeface="Arial" panose="020B0604020202020204" pitchFamily="34" charset="0"/>
              <a:buChar char="•"/>
            </a:pPr>
            <a:r>
              <a:rPr lang="pt-BR" dirty="0"/>
              <a:t>O sistema se torna mais </a:t>
            </a:r>
            <a:r>
              <a:rPr lang="pt-BR" b="1" dirty="0">
                <a:solidFill>
                  <a:srgbClr val="CA1F6F"/>
                </a:solidFill>
              </a:rPr>
              <a:t>autossustentável</a:t>
            </a:r>
            <a:endParaRPr lang="pt-BR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D27E04E-8C63-C3D2-FA17-1D67B11639E1}"/>
              </a:ext>
            </a:extLst>
          </p:cNvPr>
          <p:cNvSpPr/>
          <p:nvPr/>
        </p:nvSpPr>
        <p:spPr>
          <a:xfrm>
            <a:off x="-1" y="6329350"/>
            <a:ext cx="12192001" cy="510988"/>
          </a:xfrm>
          <a:prstGeom prst="rect">
            <a:avLst/>
          </a:prstGeom>
          <a:solidFill>
            <a:srgbClr val="FF299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539B7F5-D6EA-B02E-92B5-5420DA94BC8D}"/>
              </a:ext>
            </a:extLst>
          </p:cNvPr>
          <p:cNvSpPr/>
          <p:nvPr/>
        </p:nvSpPr>
        <p:spPr>
          <a:xfrm>
            <a:off x="0" y="6400800"/>
            <a:ext cx="12192001" cy="457200"/>
          </a:xfrm>
          <a:prstGeom prst="rect">
            <a:avLst/>
          </a:prstGeom>
          <a:solidFill>
            <a:srgbClr val="C91F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pic>
        <p:nvPicPr>
          <p:cNvPr id="6" name="Picture 5" descr="A pink dolphin with a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6D6DCF60-175E-8702-1871-5483EA79A4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53770" y="5904568"/>
            <a:ext cx="849563" cy="849563"/>
          </a:xfrm>
          <a:prstGeom prst="rect">
            <a:avLst/>
          </a:prstGeom>
        </p:spPr>
      </p:pic>
      <p:pic>
        <p:nvPicPr>
          <p:cNvPr id="8" name="Picture 7" descr="Graphical user interface&#10;&#10;Description automatically generated">
            <a:extLst>
              <a:ext uri="{FF2B5EF4-FFF2-40B4-BE49-F238E27FC236}">
                <a16:creationId xmlns:a16="http://schemas.microsoft.com/office/drawing/2014/main" id="{D3892295-E6F4-7E18-8E4C-32EFCA727B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4810" y="3781439"/>
            <a:ext cx="4969510" cy="188785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Espaço Reservado para Texto 2">
            <a:extLst>
              <a:ext uri="{FF2B5EF4-FFF2-40B4-BE49-F238E27FC236}">
                <a16:creationId xmlns:a16="http://schemas.microsoft.com/office/drawing/2014/main" id="{8CCF8AAB-FB6E-24D9-E9D9-89F83456ABB0}"/>
              </a:ext>
            </a:extLst>
          </p:cNvPr>
          <p:cNvSpPr txBox="1">
            <a:spLocks/>
          </p:cNvSpPr>
          <p:nvPr/>
        </p:nvSpPr>
        <p:spPr>
          <a:xfrm>
            <a:off x="7037633" y="5570368"/>
            <a:ext cx="3323863" cy="522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 "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  <a:defRPr sz="1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8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14300" indent="0" algn="ctr">
              <a:buFont typeface="Calibri"/>
              <a:buNone/>
            </a:pPr>
            <a:r>
              <a:rPr lang="pt-BR" sz="1400" dirty="0"/>
              <a:t>Fonte: (STRACHAN, 2017)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8D80829-9F31-E009-4175-0BBC6F6E8C1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574212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817E36-FD3D-4796-AE52-D698F194C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Fundamentação teórica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01DC50E-A5DA-4D3D-BD94-56667F678B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</p:spPr>
        <p:txBody>
          <a:bodyPr>
            <a:normAutofit fontScale="92500" lnSpcReduction="10000"/>
          </a:bodyPr>
          <a:lstStyle/>
          <a:p>
            <a:pPr marL="114300" indent="0" algn="just">
              <a:buNone/>
            </a:pPr>
            <a:r>
              <a:rPr lang="pt-BR" b="1" dirty="0">
                <a:solidFill>
                  <a:schemeClr val="bg1"/>
                </a:solidFill>
                <a:highlight>
                  <a:srgbClr val="CA1F6F"/>
                </a:highlight>
              </a:rPr>
              <a:t> Acessibilidade:</a:t>
            </a:r>
            <a:endParaRPr lang="pt-BR" dirty="0"/>
          </a:p>
          <a:p>
            <a:pPr algn="just">
              <a:buClr>
                <a:srgbClr val="CA1F6F"/>
              </a:buClr>
              <a:buFont typeface="Arial" panose="020B0604020202020204" pitchFamily="34" charset="0"/>
              <a:buChar char="•"/>
            </a:pPr>
            <a:r>
              <a:rPr lang="pt-BR" dirty="0"/>
              <a:t>Pessoas com deficiência podem utilizar aplicações </a:t>
            </a:r>
            <a:r>
              <a:rPr lang="pt-BR" b="1" dirty="0">
                <a:solidFill>
                  <a:srgbClr val="CA1F6F"/>
                </a:solidFill>
              </a:rPr>
              <a:t>sem auxílio</a:t>
            </a:r>
            <a:endParaRPr lang="pt-BR" dirty="0"/>
          </a:p>
          <a:p>
            <a:pPr algn="just">
              <a:buClr>
                <a:srgbClr val="CA1F6F"/>
              </a:buClr>
              <a:buFont typeface="Arial" panose="020B0604020202020204" pitchFamily="34" charset="0"/>
              <a:buChar char="•"/>
            </a:pPr>
            <a:r>
              <a:rPr lang="pt-BR" dirty="0"/>
              <a:t>Tipos de deficiência que </a:t>
            </a:r>
            <a:r>
              <a:rPr lang="pt-BR" b="1" dirty="0">
                <a:solidFill>
                  <a:srgbClr val="CA1F6F"/>
                </a:solidFill>
              </a:rPr>
              <a:t>afetam</a:t>
            </a:r>
            <a:r>
              <a:rPr lang="pt-BR" dirty="0"/>
              <a:t> o acesso à </a:t>
            </a:r>
            <a:r>
              <a:rPr lang="pt-BR" i="1" dirty="0"/>
              <a:t>web</a:t>
            </a:r>
            <a:r>
              <a:rPr lang="pt-BR" dirty="0"/>
              <a:t> (W3C, 2022)</a:t>
            </a:r>
          </a:p>
          <a:p>
            <a:pPr lvl="1" algn="just">
              <a:buClr>
                <a:srgbClr val="CA1F6F"/>
              </a:buClr>
              <a:buFont typeface="Arial" panose="020B0604020202020204" pitchFamily="34" charset="0"/>
              <a:buChar char="•"/>
            </a:pPr>
            <a:r>
              <a:rPr lang="pt-BR" dirty="0"/>
              <a:t>Auditivo, cognitivo, neurológico, físico, de fala e visual</a:t>
            </a:r>
          </a:p>
          <a:p>
            <a:pPr algn="just">
              <a:buClr>
                <a:srgbClr val="CA1F6F"/>
              </a:buClr>
              <a:buFont typeface="Arial" panose="020B0604020202020204" pitchFamily="34" charset="0"/>
              <a:buChar char="•"/>
            </a:pPr>
            <a:r>
              <a:rPr lang="pt-BR" dirty="0"/>
              <a:t>Deficiências </a:t>
            </a:r>
            <a:r>
              <a:rPr lang="pt-BR" b="1" dirty="0">
                <a:solidFill>
                  <a:srgbClr val="CA1F6F"/>
                </a:solidFill>
              </a:rPr>
              <a:t>temporárias</a:t>
            </a:r>
            <a:r>
              <a:rPr lang="pt-BR" dirty="0"/>
              <a:t> também devem ser consideradas</a:t>
            </a:r>
            <a:endParaRPr lang="pt-BR" i="1" dirty="0"/>
          </a:p>
          <a:p>
            <a:pPr marL="114300" indent="0" algn="just">
              <a:buNone/>
            </a:pPr>
            <a:r>
              <a:rPr lang="pt-BR" b="1" dirty="0">
                <a:solidFill>
                  <a:schemeClr val="bg1"/>
                </a:solidFill>
                <a:highlight>
                  <a:srgbClr val="CA1F6F"/>
                </a:highlight>
              </a:rPr>
              <a:t> Diretrizes de Acessibilidade para o Conteúdo da Web (WCAG):</a:t>
            </a:r>
          </a:p>
          <a:p>
            <a:pPr algn="just">
              <a:buClr>
                <a:srgbClr val="CA1F6F"/>
              </a:buClr>
              <a:buFont typeface="Arial" panose="020B0604020202020204" pitchFamily="34" charset="0"/>
              <a:buChar char="•"/>
            </a:pPr>
            <a:r>
              <a:rPr lang="pt-BR" dirty="0"/>
              <a:t>Auxiliam no processo de </a:t>
            </a:r>
            <a:r>
              <a:rPr lang="pt-BR" b="1" dirty="0">
                <a:solidFill>
                  <a:srgbClr val="CA1F6F"/>
                </a:solidFill>
              </a:rPr>
              <a:t>tornar </a:t>
            </a:r>
            <a:r>
              <a:rPr lang="pt-BR" b="1" i="1" dirty="0">
                <a:solidFill>
                  <a:srgbClr val="CA1F6F"/>
                </a:solidFill>
              </a:rPr>
              <a:t>websites</a:t>
            </a:r>
            <a:r>
              <a:rPr lang="pt-BR" b="1" dirty="0">
                <a:solidFill>
                  <a:srgbClr val="CA1F6F"/>
                </a:solidFill>
              </a:rPr>
              <a:t> mais acessíveis </a:t>
            </a:r>
            <a:r>
              <a:rPr lang="pt-BR" dirty="0"/>
              <a:t>(WCAG, 2008)</a:t>
            </a:r>
          </a:p>
          <a:p>
            <a:pPr algn="just">
              <a:buClr>
                <a:srgbClr val="CA1F6F"/>
              </a:buClr>
              <a:buFont typeface="Arial" panose="020B0604020202020204" pitchFamily="34" charset="0"/>
              <a:buChar char="•"/>
            </a:pPr>
            <a:r>
              <a:rPr lang="pt-BR" dirty="0"/>
              <a:t>Princípios básicos:</a:t>
            </a:r>
          </a:p>
          <a:p>
            <a:pPr lvl="1" algn="just">
              <a:buClr>
                <a:srgbClr val="CA1F6F"/>
              </a:buClr>
              <a:buFont typeface="Arial" panose="020B0604020202020204" pitchFamily="34" charset="0"/>
              <a:buChar char="•"/>
            </a:pPr>
            <a:r>
              <a:rPr lang="pt-BR" dirty="0"/>
              <a:t>Perceptível</a:t>
            </a:r>
          </a:p>
          <a:p>
            <a:pPr lvl="1" algn="just">
              <a:buClr>
                <a:srgbClr val="CA1F6F"/>
              </a:buClr>
              <a:buFont typeface="Arial" panose="020B0604020202020204" pitchFamily="34" charset="0"/>
              <a:buChar char="•"/>
            </a:pPr>
            <a:r>
              <a:rPr lang="pt-BR" dirty="0"/>
              <a:t>Operável</a:t>
            </a:r>
          </a:p>
          <a:p>
            <a:pPr lvl="1" algn="just">
              <a:buClr>
                <a:srgbClr val="CA1F6F"/>
              </a:buClr>
              <a:buFont typeface="Arial" panose="020B0604020202020204" pitchFamily="34" charset="0"/>
              <a:buChar char="•"/>
            </a:pPr>
            <a:r>
              <a:rPr lang="pt-BR" dirty="0"/>
              <a:t>Compreensível</a:t>
            </a:r>
          </a:p>
          <a:p>
            <a:pPr lvl="1" algn="just">
              <a:buClr>
                <a:srgbClr val="CA1F6F"/>
              </a:buClr>
              <a:buFont typeface="Arial" panose="020B0604020202020204" pitchFamily="34" charset="0"/>
              <a:buChar char="•"/>
            </a:pPr>
            <a:r>
              <a:rPr lang="pt-BR" dirty="0"/>
              <a:t>Robusto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D27E04E-8C63-C3D2-FA17-1D67B11639E1}"/>
              </a:ext>
            </a:extLst>
          </p:cNvPr>
          <p:cNvSpPr/>
          <p:nvPr/>
        </p:nvSpPr>
        <p:spPr>
          <a:xfrm>
            <a:off x="-1" y="6329350"/>
            <a:ext cx="12192001" cy="510988"/>
          </a:xfrm>
          <a:prstGeom prst="rect">
            <a:avLst/>
          </a:prstGeom>
          <a:solidFill>
            <a:srgbClr val="FF299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539B7F5-D6EA-B02E-92B5-5420DA94BC8D}"/>
              </a:ext>
            </a:extLst>
          </p:cNvPr>
          <p:cNvSpPr/>
          <p:nvPr/>
        </p:nvSpPr>
        <p:spPr>
          <a:xfrm>
            <a:off x="0" y="6400800"/>
            <a:ext cx="12192001" cy="457200"/>
          </a:xfrm>
          <a:prstGeom prst="rect">
            <a:avLst/>
          </a:prstGeom>
          <a:solidFill>
            <a:srgbClr val="C91F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pic>
        <p:nvPicPr>
          <p:cNvPr id="6" name="Picture 5" descr="A pink dolphin with a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6D6DCF60-175E-8702-1871-5483EA79A4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53770" y="5904568"/>
            <a:ext cx="849563" cy="849563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DF9343E-E264-2567-4622-70DA48CED5D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31703424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iva">
  <a:themeElements>
    <a:clrScheme name="Retrospectiva">
      <a:dk1>
        <a:srgbClr val="000000"/>
      </a:dk1>
      <a:lt1>
        <a:srgbClr val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12603</TotalTime>
  <Words>3457</Words>
  <Application>Microsoft Macintosh PowerPoint</Application>
  <PresentationFormat>Widescreen</PresentationFormat>
  <Paragraphs>416</Paragraphs>
  <Slides>41</Slides>
  <Notes>21</Notes>
  <HiddenSlides>3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5" baseType="lpstr">
      <vt:lpstr>Arial</vt:lpstr>
      <vt:lpstr>Calibri</vt:lpstr>
      <vt:lpstr>Segoe Script</vt:lpstr>
      <vt:lpstr>Retrospectiva</vt:lpstr>
      <vt:lpstr>MELHORANDO A ACESSIBILIDADE DAS INTERFACES WEB COM O USO DO BOTO</vt:lpstr>
      <vt:lpstr>Roteiro</vt:lpstr>
      <vt:lpstr>Objeto de pesquisa</vt:lpstr>
      <vt:lpstr>Objetivo</vt:lpstr>
      <vt:lpstr>Problema de pesquisa</vt:lpstr>
      <vt:lpstr>Justificativa</vt:lpstr>
      <vt:lpstr>Fundamentação teórica</vt:lpstr>
      <vt:lpstr>Fundamentação teórica</vt:lpstr>
      <vt:lpstr>Fundamentação teórica</vt:lpstr>
      <vt:lpstr>Fundamentação teórica</vt:lpstr>
      <vt:lpstr>Fundamentação teórica</vt:lpstr>
      <vt:lpstr>Fundamentação teórica</vt:lpstr>
      <vt:lpstr>PowerPoint Presentation</vt:lpstr>
      <vt:lpstr>Metodologia – Trabalhos relacionados</vt:lpstr>
      <vt:lpstr>PowerPoint Presentation</vt:lpstr>
      <vt:lpstr>Aplicação</vt:lpstr>
      <vt:lpstr>Aplicação – Ajustes e melhorias</vt:lpstr>
      <vt:lpstr>Aplicação – Ajustes e melhorias</vt:lpstr>
      <vt:lpstr>Aplicação – Ajustes e melhorias</vt:lpstr>
      <vt:lpstr>Aplicação – Ajustes e melhorias</vt:lpstr>
      <vt:lpstr>Aplicação – Novas funcionalidades</vt:lpstr>
      <vt:lpstr>Aplicação – Novas funcionalidades</vt:lpstr>
      <vt:lpstr>Aplicação – Novas funcionalidades</vt:lpstr>
      <vt:lpstr>Aplicação – Novas funcionalidades</vt:lpstr>
      <vt:lpstr>Aplicação – Novas funcionalidades</vt:lpstr>
      <vt:lpstr>Testes do desenvolvedor</vt:lpstr>
      <vt:lpstr>Testes de usabilidade</vt:lpstr>
      <vt:lpstr>PowerPoint Presentation</vt:lpstr>
      <vt:lpstr>PowerPoint Presentation</vt:lpstr>
      <vt:lpstr>PowerPoint Presentation</vt:lpstr>
      <vt:lpstr>Testes de usabilidade – Resultados</vt:lpstr>
      <vt:lpstr>Conclusão</vt:lpstr>
      <vt:lpstr>Conclusão</vt:lpstr>
      <vt:lpstr>Referências</vt:lpstr>
      <vt:lpstr>Referências</vt:lpstr>
      <vt:lpstr>Referências</vt:lpstr>
      <vt:lpstr>Obrigado!</vt:lpstr>
      <vt:lpstr>MELHORANDO A ACESSIBILIDADE DAS INTERFACES WEB COM O USO DO BOTO</vt:lpstr>
      <vt:lpstr>Fundamentação teórica</vt:lpstr>
      <vt:lpstr>Fundamentação teórica</vt:lpstr>
      <vt:lpstr>Entrevistas iniciais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Sistema Especialista para Alimentação Saudável</dc:title>
  <dc:creator>luiza</dc:creator>
  <cp:lastModifiedBy>Renato dos Santos Machado Júnior</cp:lastModifiedBy>
  <cp:revision>22</cp:revision>
  <dcterms:created xsi:type="dcterms:W3CDTF">2021-06-30T18:19:41Z</dcterms:created>
  <dcterms:modified xsi:type="dcterms:W3CDTF">2023-07-19T20:09:23Z</dcterms:modified>
</cp:coreProperties>
</file>